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2"/>
  </p:sldMasterIdLst>
  <p:notesMasterIdLst>
    <p:notesMasterId r:id="rId23"/>
  </p:notesMasterIdLst>
  <p:sldIdLst>
    <p:sldId id="260" r:id="rId3"/>
    <p:sldId id="261" r:id="rId4"/>
    <p:sldId id="262" r:id="rId5"/>
    <p:sldId id="263" r:id="rId6"/>
    <p:sldId id="266" r:id="rId7"/>
    <p:sldId id="267" r:id="rId8"/>
    <p:sldId id="264" r:id="rId9"/>
    <p:sldId id="265" r:id="rId10"/>
    <p:sldId id="268" r:id="rId11"/>
    <p:sldId id="269" r:id="rId12"/>
    <p:sldId id="270" r:id="rId13"/>
    <p:sldId id="271" r:id="rId14"/>
    <p:sldId id="272" r:id="rId15"/>
    <p:sldId id="273" r:id="rId16"/>
    <p:sldId id="276" r:id="rId17"/>
    <p:sldId id="277" r:id="rId18"/>
    <p:sldId id="281" r:id="rId19"/>
    <p:sldId id="278" r:id="rId20"/>
    <p:sldId id="274" r:id="rId21"/>
    <p:sldId id="259" r:id="rId22"/>
  </p:sldIdLst>
  <p:sldSz cx="11522075" cy="7200900"/>
  <p:notesSz cx="6858000" cy="9144000"/>
  <p:defaultTextStyle>
    <a:defPPr>
      <a:defRPr lang="zh-CN"/>
    </a:defPPr>
    <a:lvl1pPr marL="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59880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19824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79705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39649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299529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594735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19354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792980" algn="l" defTabSz="119761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8">
          <p15:clr>
            <a:srgbClr val="A4A3A4"/>
          </p15:clr>
        </p15:guide>
        <p15:guide id="2" pos="36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9"/>
    <p:restoredTop sz="94673"/>
  </p:normalViewPr>
  <p:slideViewPr>
    <p:cSldViewPr>
      <p:cViewPr varScale="1">
        <p:scale>
          <a:sx n="141" d="100"/>
          <a:sy n="141" d="100"/>
        </p:scale>
        <p:origin x="664" y="184"/>
      </p:cViewPr>
      <p:guideLst>
        <p:guide orient="horz" pos="2268"/>
        <p:guide pos="362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A5772F-4C17-414F-B4B7-04B7CC59D5A1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6DAD6F-4F44-4B97-8538-47B11A7E4D6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13ACB62-BFF8-4E20-8813-5CC8EFD1E05A}" type="slidenum">
              <a:rPr lang="en-US" altLang="zh-CN" smtClean="0"/>
              <a:t>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867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01A392-979E-4A1D-871A-D9F25CBCC559}" type="slidenum">
              <a:rPr lang="en-US" altLang="zh-CN" smtClean="0"/>
              <a:t>12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29699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9700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60586-B30F-407B-B423-63AF793D0DFF}" type="slidenum">
              <a:rPr lang="en-US" altLang="zh-CN" smtClean="0"/>
              <a:t>13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673C59B-B78D-460E-B90F-A368A6C4177B}" type="slidenum">
              <a:rPr lang="en-US" altLang="zh-CN" smtClean="0"/>
              <a:t>14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673C59B-B78D-460E-B90F-A368A6C4177B}" type="slidenum">
              <a:rPr lang="en-US" altLang="zh-CN" smtClean="0"/>
              <a:t>15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673C59B-B78D-460E-B90F-A368A6C4177B}" type="slidenum">
              <a:rPr lang="en-US" altLang="zh-CN" smtClean="0"/>
              <a:t>16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673C59B-B78D-460E-B90F-A368A6C4177B}" type="slidenum">
              <a:rPr lang="en-US" altLang="zh-CN" smtClean="0"/>
              <a:t>17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673C59B-B78D-460E-B90F-A368A6C4177B}" type="slidenum">
              <a:rPr lang="en-US" altLang="zh-CN" smtClean="0"/>
              <a:t>18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048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A05456-97AF-4814-AF97-1A462F3B1C76}" type="slidenum">
              <a:rPr lang="en-US" altLang="zh-CN" smtClean="0"/>
              <a:t>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23555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355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E738B6E-B1A6-46AC-9854-9B87BDAED651}" type="slidenum">
              <a:rPr lang="en-US" altLang="zh-CN" smtClean="0"/>
              <a:t>5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4580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D664C59-6FBA-44CA-B4E5-8D07900FCC3F}" type="slidenum">
              <a:rPr lang="en-US" altLang="zh-CN" smtClean="0"/>
              <a:t>6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21507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7D586C8-7AF1-4D74-B7DA-C4325EC4A06D}" type="slidenum">
              <a:rPr lang="en-US" altLang="zh-CN" smtClean="0"/>
              <a:t>7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122DCC6-3CC5-4858-8F83-E711F54F6CDE}" type="slidenum">
              <a:rPr lang="en-US" altLang="zh-CN" smtClean="0"/>
              <a:t>8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29E2DFF-6CD0-4545-BEEF-DBEC0E615071}" type="slidenum">
              <a:rPr lang="en-US" altLang="zh-CN" smtClean="0"/>
              <a:t>9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6628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30E0CC8-7FC0-4B1D-BD43-596897849705}" type="slidenum">
              <a:rPr lang="en-US" altLang="zh-CN" smtClean="0"/>
              <a:t>10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27651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573CDB2-ACC9-49C8-9DCC-DDD9E2FD8F57}" type="slidenum">
              <a:rPr lang="en-US" altLang="zh-CN" smtClean="0"/>
              <a:t>11</a:t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6" y="286702"/>
            <a:ext cx="3790683" cy="1220153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1" y="286704"/>
            <a:ext cx="6441160" cy="6145769"/>
          </a:xfrm>
        </p:spPr>
        <p:txBody>
          <a:bodyPr/>
          <a:lstStyle>
            <a:lvl1pPr>
              <a:defRPr sz="4200"/>
            </a:lvl1pPr>
            <a:lvl2pPr>
              <a:defRPr sz="3700"/>
            </a:lvl2pPr>
            <a:lvl3pPr>
              <a:defRPr sz="31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6" y="1506857"/>
            <a:ext cx="3790683" cy="492561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5040630"/>
            <a:ext cx="6913245" cy="595076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643413"/>
            <a:ext cx="6913245" cy="4320540"/>
          </a:xfrm>
        </p:spPr>
        <p:txBody>
          <a:bodyPr/>
          <a:lstStyle>
            <a:lvl1pPr marL="0" indent="0">
              <a:buNone/>
              <a:defRPr sz="4200"/>
            </a:lvl1pPr>
            <a:lvl2pPr marL="598805" indent="0">
              <a:buNone/>
              <a:defRPr sz="3700"/>
            </a:lvl2pPr>
            <a:lvl3pPr marL="1198245" indent="0">
              <a:buNone/>
              <a:defRPr sz="3100"/>
            </a:lvl3pPr>
            <a:lvl4pPr marL="1797050" indent="0">
              <a:buNone/>
              <a:defRPr sz="2600"/>
            </a:lvl4pPr>
            <a:lvl5pPr marL="2396490" indent="0">
              <a:buNone/>
              <a:defRPr sz="2600"/>
            </a:lvl5pPr>
            <a:lvl6pPr marL="2995295" indent="0">
              <a:buNone/>
              <a:defRPr sz="2600"/>
            </a:lvl6pPr>
            <a:lvl7pPr marL="3594735" indent="0">
              <a:buNone/>
              <a:defRPr sz="2600"/>
            </a:lvl7pPr>
            <a:lvl8pPr marL="4193540" indent="0">
              <a:buNone/>
              <a:defRPr sz="2600"/>
            </a:lvl8pPr>
            <a:lvl9pPr marL="4792980" indent="0">
              <a:buNone/>
              <a:defRPr sz="26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635705"/>
            <a:ext cx="6913245" cy="84510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404243" y="1100120"/>
            <a:ext cx="2592467" cy="460724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46063" y="1100120"/>
            <a:ext cx="7585366" cy="460724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671491"/>
            <a:ext cx="10369868" cy="817027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671492"/>
            <a:ext cx="10369868" cy="81702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1815" y="2842741"/>
            <a:ext cx="9793764" cy="972023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lstStyle>
            <a:lvl1pPr>
              <a:defRPr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1815" y="2842741"/>
            <a:ext cx="9793764" cy="972023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lstStyle>
            <a:lvl1pPr>
              <a:defRPr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627247"/>
            <a:ext cx="9793764" cy="1430178"/>
          </a:xfrm>
        </p:spPr>
        <p:txBody>
          <a:bodyPr anchor="t"/>
          <a:lstStyle>
            <a:lvl1pPr algn="l">
              <a:defRPr sz="52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59880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19824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970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9649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9529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9473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9354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929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76104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57055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0557" y="216074"/>
            <a:ext cx="7776864" cy="642943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611869"/>
            <a:ext cx="5090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283619"/>
            <a:ext cx="5090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6" y="1611869"/>
            <a:ext cx="5092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2283619"/>
            <a:ext cx="5092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6" y="286702"/>
            <a:ext cx="3790683" cy="1220153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1" y="286704"/>
            <a:ext cx="6441160" cy="6145769"/>
          </a:xfrm>
        </p:spPr>
        <p:txBody>
          <a:bodyPr/>
          <a:lstStyle>
            <a:lvl1pPr>
              <a:defRPr sz="4200"/>
            </a:lvl1pPr>
            <a:lvl2pPr>
              <a:defRPr sz="3700"/>
            </a:lvl2pPr>
            <a:lvl3pPr>
              <a:defRPr sz="31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6" y="1506857"/>
            <a:ext cx="3790683" cy="492561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5040630"/>
            <a:ext cx="6913245" cy="595076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2258407" y="643413"/>
            <a:ext cx="6913245" cy="4320540"/>
          </a:xfrm>
        </p:spPr>
        <p:txBody>
          <a:bodyPr/>
          <a:lstStyle>
            <a:lvl1pPr marL="0" indent="0">
              <a:buNone/>
              <a:defRPr sz="4200"/>
            </a:lvl1pPr>
            <a:lvl2pPr marL="598805" indent="0">
              <a:buNone/>
              <a:defRPr sz="3700"/>
            </a:lvl2pPr>
            <a:lvl3pPr marL="1198245" indent="0">
              <a:buNone/>
              <a:defRPr sz="3100"/>
            </a:lvl3pPr>
            <a:lvl4pPr marL="1797050" indent="0">
              <a:buNone/>
              <a:defRPr sz="2600"/>
            </a:lvl4pPr>
            <a:lvl5pPr marL="2396490" indent="0">
              <a:buNone/>
              <a:defRPr sz="2600"/>
            </a:lvl5pPr>
            <a:lvl6pPr marL="2995295" indent="0">
              <a:buNone/>
              <a:defRPr sz="2600"/>
            </a:lvl6pPr>
            <a:lvl7pPr marL="3594735" indent="0">
              <a:buNone/>
              <a:defRPr sz="2600"/>
            </a:lvl7pPr>
            <a:lvl8pPr marL="4193540" indent="0">
              <a:buNone/>
              <a:defRPr sz="2600"/>
            </a:lvl8pPr>
            <a:lvl9pPr marL="4792980" indent="0">
              <a:buNone/>
              <a:defRPr sz="2600"/>
            </a:lvl9pPr>
          </a:lstStyle>
          <a:p>
            <a:r>
              <a:rPr lang="zh-CN" altLang="en-US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635705"/>
            <a:ext cx="6913245" cy="845106"/>
          </a:xfrm>
        </p:spPr>
        <p:txBody>
          <a:bodyPr/>
          <a:lstStyle>
            <a:lvl1pPr marL="0" indent="0">
              <a:buNone/>
              <a:defRPr sz="1800"/>
            </a:lvl1pPr>
            <a:lvl2pPr marL="598805" indent="0">
              <a:buNone/>
              <a:defRPr sz="1600"/>
            </a:lvl2pPr>
            <a:lvl3pPr marL="1198245" indent="0">
              <a:buNone/>
              <a:defRPr sz="1300"/>
            </a:lvl3pPr>
            <a:lvl4pPr marL="1797050" indent="0">
              <a:buNone/>
              <a:defRPr sz="1200"/>
            </a:lvl4pPr>
            <a:lvl5pPr marL="2396490" indent="0">
              <a:buNone/>
              <a:defRPr sz="1200"/>
            </a:lvl5pPr>
            <a:lvl6pPr marL="2995295" indent="0">
              <a:buNone/>
              <a:defRPr sz="1200"/>
            </a:lvl6pPr>
            <a:lvl7pPr marL="3594735" indent="0">
              <a:buNone/>
              <a:defRPr sz="1200"/>
            </a:lvl7pPr>
            <a:lvl8pPr marL="4193540" indent="0">
              <a:buNone/>
              <a:defRPr sz="1200"/>
            </a:lvl8pPr>
            <a:lvl9pPr marL="479298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404243" y="1100120"/>
            <a:ext cx="2592467" cy="460724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46063" y="1100120"/>
            <a:ext cx="7585366" cy="460724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0557" y="72058"/>
            <a:ext cx="7848872" cy="817027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89335" y="1457310"/>
            <a:ext cx="41434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kern="1200" baseline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THANK YOU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6958" y="4536034"/>
            <a:ext cx="3949065" cy="840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119761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官网地址：</a:t>
            </a:r>
            <a:r>
              <a:rPr 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http://www.moliying.com</a:t>
            </a:r>
            <a:br>
              <a:rPr 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邮箱地址：</a:t>
            </a:r>
            <a:r>
              <a:rPr 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majianwei@moliying.com</a:t>
            </a:r>
            <a:br>
              <a:rPr 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新浪微博：</a:t>
            </a:r>
            <a:r>
              <a:rPr lang="en-US" sz="16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http://weibo.com/jianweima</a:t>
            </a:r>
          </a:p>
        </p:txBody>
      </p:sp>
      <p:pic>
        <p:nvPicPr>
          <p:cNvPr id="2" name="图片 1" descr="mjw-java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100" y="2304415"/>
            <a:ext cx="2158365" cy="2158365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0557" y="72058"/>
            <a:ext cx="7848872" cy="81702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1528748"/>
            <a:ext cx="5090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1528748"/>
            <a:ext cx="5092917" cy="479179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627247"/>
            <a:ext cx="9793764" cy="1430178"/>
          </a:xfrm>
        </p:spPr>
        <p:txBody>
          <a:bodyPr anchor="t"/>
          <a:lstStyle>
            <a:lvl1pPr algn="l">
              <a:defRPr sz="52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59880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19824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970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9649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9529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9473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9354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929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76104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57055" y="1260158"/>
            <a:ext cx="5088916" cy="3563778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671491"/>
            <a:ext cx="10369868" cy="642943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611869"/>
            <a:ext cx="5090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283619"/>
            <a:ext cx="5090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6" y="1611869"/>
            <a:ext cx="5092917" cy="67175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805" indent="0">
              <a:buNone/>
              <a:defRPr sz="2600" b="1"/>
            </a:lvl2pPr>
            <a:lvl3pPr marL="1198245" indent="0">
              <a:buNone/>
              <a:defRPr sz="2400" b="1"/>
            </a:lvl3pPr>
            <a:lvl4pPr marL="1797050" indent="0">
              <a:buNone/>
              <a:defRPr sz="2100" b="1"/>
            </a:lvl4pPr>
            <a:lvl5pPr marL="2396490" indent="0">
              <a:buNone/>
              <a:defRPr sz="2100" b="1"/>
            </a:lvl5pPr>
            <a:lvl6pPr marL="2995295" indent="0">
              <a:buNone/>
              <a:defRPr sz="2100" b="1"/>
            </a:lvl6pPr>
            <a:lvl7pPr marL="3594735" indent="0">
              <a:buNone/>
              <a:defRPr sz="2100" b="1"/>
            </a:lvl7pPr>
            <a:lvl8pPr marL="4193540" indent="0">
              <a:buNone/>
              <a:defRPr sz="2100" b="1"/>
            </a:lvl8pPr>
            <a:lvl9pPr marL="4792980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2283619"/>
            <a:ext cx="5092917" cy="414885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576104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692D37AF-E53D-43E7-AD37-58031C70E602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936709" y="6674168"/>
            <a:ext cx="3648657" cy="38338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257487" y="6674168"/>
            <a:ext cx="2688484" cy="383382"/>
          </a:xfrm>
          <a:prstGeom prst="rect">
            <a:avLst/>
          </a:prstGeom>
        </p:spPr>
        <p:txBody>
          <a:bodyPr/>
          <a:lstStyle/>
          <a:p>
            <a:fld id="{7A7FBEA4-3D3A-46BC-B30E-ECC17E65E4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image" Target="../media/image5.jpeg"/><Relationship Id="rId2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76104" y="711722"/>
            <a:ext cx="10369868" cy="602712"/>
          </a:xfrm>
          <a:prstGeom prst="rect">
            <a:avLst/>
          </a:prstGeom>
        </p:spPr>
        <p:txBody>
          <a:bodyPr vert="horz" lIns="119823" tIns="59911" rIns="119823" bIns="59911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457310"/>
            <a:ext cx="10369868" cy="4857784"/>
          </a:xfrm>
          <a:prstGeom prst="rect">
            <a:avLst/>
          </a:prstGeom>
        </p:spPr>
        <p:txBody>
          <a:bodyPr vert="horz" lIns="119823" tIns="59911" rIns="119823" bIns="59911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119761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9580" indent="-44958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973455" indent="-37465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49796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209677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69621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29501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9445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9326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9270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880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824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9705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9649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529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9473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354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9298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440557" y="288082"/>
            <a:ext cx="7920880" cy="602712"/>
          </a:xfrm>
          <a:prstGeom prst="rect">
            <a:avLst/>
          </a:prstGeom>
        </p:spPr>
        <p:txBody>
          <a:bodyPr vert="horz" lIns="119823" tIns="59911" rIns="119823" bIns="59911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457310"/>
            <a:ext cx="10369868" cy="4857784"/>
          </a:xfrm>
          <a:prstGeom prst="rect">
            <a:avLst/>
          </a:prstGeom>
        </p:spPr>
        <p:txBody>
          <a:bodyPr vert="horz" lIns="119823" tIns="59911" rIns="119823" bIns="59911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</p:sldLayoutIdLst>
  <p:hf sldNum="0" hdr="0" ftr="0" dt="0"/>
  <p:txStyles>
    <p:titleStyle>
      <a:lvl1pPr algn="ctr" defTabSz="119761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9580" indent="-44958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973455" indent="-37465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49796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209677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69621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29501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94455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9326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92700" indent="-299720" algn="l" defTabSz="119761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880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824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9705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9649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529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94735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354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92980" algn="l" defTabSz="11976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第</a:t>
            </a:r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17</a:t>
            </a:r>
            <a:r>
              <a:rPr lang="zh-CN" altLang="en-US" dirty="0">
                <a:latin typeface="黑体" panose="02010609060101010101" pitchFamily="2" charset="-122"/>
                <a:ea typeface="黑体" panose="02010609060101010101" pitchFamily="2" charset="-122"/>
              </a:rPr>
              <a:t>章：</a:t>
            </a:r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XML</a:t>
            </a:r>
            <a:r>
              <a:rPr lang="zh-CN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与</a:t>
            </a:r>
            <a:r>
              <a:rPr lang="en-US" altLang="zh-CN" dirty="0">
                <a:latin typeface="黑体" panose="02010609060101010101" pitchFamily="2" charset="-122"/>
                <a:ea typeface="黑体" panose="02010609060101010101" pitchFamily="2" charset="-122"/>
              </a:rPr>
              <a:t>JSON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5</a:t>
            </a:r>
            <a:r>
              <a:rPr lang="zh-CN" altLang="en-US" sz="3600" dirty="0"/>
              <a:t>、</a:t>
            </a:r>
            <a:r>
              <a:rPr lang="en-US" altLang="zh-CN" sz="3600" dirty="0"/>
              <a:t>JDOM</a:t>
            </a:r>
            <a:r>
              <a:rPr lang="zh-CN" altLang="en-US" sz="3600" dirty="0"/>
              <a:t>解析</a:t>
            </a:r>
            <a:r>
              <a:rPr lang="en-US" altLang="zh-CN" sz="3600" dirty="0"/>
              <a:t>XML</a:t>
            </a:r>
          </a:p>
        </p:txBody>
      </p:sp>
      <p:sp>
        <p:nvSpPr>
          <p:cNvPr id="12291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/>
              <a:t>解析步骤：</a:t>
            </a:r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1</a:t>
            </a:r>
            <a:r>
              <a:rPr lang="zh-CN" altLang="en-US" sz="2000" dirty="0"/>
              <a:t>）</a:t>
            </a:r>
            <a:r>
              <a:rPr lang="en-US" altLang="zh-CN" sz="2000" dirty="0" err="1"/>
              <a:t>SAXBuilder</a:t>
            </a:r>
            <a:r>
              <a:rPr lang="en-US" altLang="zh-CN" sz="2000" dirty="0"/>
              <a:t> sax = new </a:t>
            </a:r>
            <a:r>
              <a:rPr lang="en-US" altLang="zh-CN" sz="2000" dirty="0" err="1"/>
              <a:t>SAXBuilder</a:t>
            </a:r>
            <a:r>
              <a:rPr lang="en-US" altLang="zh-CN" sz="2000" dirty="0"/>
              <a:t>();</a:t>
            </a:r>
            <a:endParaRPr lang="zh-CN" altLang="zh-CN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2</a:t>
            </a:r>
            <a:r>
              <a:rPr lang="zh-CN" altLang="en-US" sz="2000" dirty="0"/>
              <a:t>）</a:t>
            </a:r>
            <a:r>
              <a:rPr lang="en-US" altLang="zh-CN" sz="2000" dirty="0"/>
              <a:t>Document doc = </a:t>
            </a:r>
            <a:r>
              <a:rPr lang="en-US" altLang="zh-CN" sz="2000" dirty="0" err="1"/>
              <a:t>sax.build</a:t>
            </a:r>
            <a:r>
              <a:rPr lang="en-US" altLang="zh-CN" sz="2000" dirty="0"/>
              <a:t>(….);</a:t>
            </a:r>
            <a:endParaRPr lang="zh-CN" altLang="zh-CN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3</a:t>
            </a:r>
            <a:r>
              <a:rPr lang="zh-CN" altLang="en-US" sz="2000" dirty="0"/>
              <a:t>）</a:t>
            </a:r>
            <a:r>
              <a:rPr lang="en-US" altLang="zh-CN" sz="2000" dirty="0"/>
              <a:t>Element el = </a:t>
            </a:r>
            <a:r>
              <a:rPr lang="en-US" altLang="zh-CN" sz="2000" dirty="0" err="1"/>
              <a:t>doc.getRootElement</a:t>
            </a:r>
            <a:r>
              <a:rPr lang="en-US" altLang="zh-CN" sz="2000" dirty="0"/>
              <a:t>();</a:t>
            </a:r>
            <a:br>
              <a:rPr lang="en-US" altLang="zh-CN" sz="2000" dirty="0"/>
            </a:br>
            <a:r>
              <a:rPr lang="zh-CN" altLang="en-US" sz="2000" dirty="0"/>
              <a:t>（</a:t>
            </a:r>
            <a:r>
              <a:rPr lang="en-US" altLang="zh-CN" sz="2000" dirty="0"/>
              <a:t>4</a:t>
            </a:r>
            <a:r>
              <a:rPr lang="zh-CN" altLang="en-US" sz="2000" dirty="0"/>
              <a:t>）</a:t>
            </a:r>
            <a:r>
              <a:rPr lang="en-US" altLang="zh-CN" sz="2000" dirty="0"/>
              <a:t>List </a:t>
            </a:r>
            <a:r>
              <a:rPr lang="en-US" altLang="zh-CN" sz="2000" dirty="0" err="1"/>
              <a:t>list</a:t>
            </a:r>
            <a:r>
              <a:rPr lang="en-US" altLang="zh-CN" sz="2000" dirty="0"/>
              <a:t> = </a:t>
            </a:r>
            <a:r>
              <a:rPr lang="en-US" altLang="zh-CN" sz="2000" dirty="0" err="1"/>
              <a:t>el.getChildren</a:t>
            </a:r>
            <a:r>
              <a:rPr lang="en-US" altLang="zh-CN" sz="2000" dirty="0"/>
              <a:t>();</a:t>
            </a:r>
            <a:endParaRPr lang="zh-CN" altLang="zh-CN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5</a:t>
            </a:r>
            <a:r>
              <a:rPr lang="zh-CN" altLang="en-US" sz="2000" dirty="0"/>
              <a:t>）遍历内容</a:t>
            </a:r>
          </a:p>
          <a:p>
            <a:endParaRPr lang="en-US" altLang="zh-CN"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6</a:t>
            </a:r>
            <a:r>
              <a:rPr lang="zh-CN" altLang="en-US" sz="3600" dirty="0"/>
              <a:t>、</a:t>
            </a:r>
            <a:r>
              <a:rPr lang="en-US" altLang="zh-CN" sz="3600" dirty="0"/>
              <a:t>DOM4J</a:t>
            </a:r>
            <a:r>
              <a:rPr lang="zh-CN" altLang="en-US" sz="3600" dirty="0"/>
              <a:t>解析</a:t>
            </a:r>
            <a:r>
              <a:rPr lang="en-US" altLang="zh-CN" sz="3600" dirty="0"/>
              <a:t>XML</a:t>
            </a:r>
          </a:p>
        </p:txBody>
      </p:sp>
      <p:sp>
        <p:nvSpPr>
          <p:cNvPr id="1331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dom4j</a:t>
            </a:r>
            <a:r>
              <a:rPr lang="zh-CN" altLang="en-US" sz="2000" dirty="0"/>
              <a:t>是一个非常非常优秀的</a:t>
            </a:r>
            <a:r>
              <a:rPr lang="en-US" altLang="zh-CN" sz="2000" dirty="0"/>
              <a:t>Java XML API</a:t>
            </a:r>
            <a:r>
              <a:rPr lang="zh-CN" altLang="en-US" sz="2000" dirty="0"/>
              <a:t>，具有性能优异、功能强大和极端易用使用的特点，同时它也是一个开放源代码的软件，可以在</a:t>
            </a:r>
            <a:r>
              <a:rPr lang="en-US" altLang="zh-CN" sz="2000" dirty="0" err="1"/>
              <a:t>SourceForge</a:t>
            </a:r>
            <a:r>
              <a:rPr lang="zh-CN" altLang="en-US" sz="2000" dirty="0"/>
              <a:t>上找到它。在对主流的</a:t>
            </a:r>
            <a:r>
              <a:rPr lang="en-US" altLang="zh-CN" sz="2000" dirty="0"/>
              <a:t>Java XML API</a:t>
            </a:r>
            <a:r>
              <a:rPr lang="zh-CN" altLang="en-US" sz="2000" dirty="0"/>
              <a:t>进行的性能、功能和易用性的评测，</a:t>
            </a:r>
            <a:r>
              <a:rPr lang="en-US" altLang="zh-CN" sz="2000" dirty="0"/>
              <a:t>dom4j</a:t>
            </a:r>
            <a:r>
              <a:rPr lang="zh-CN" altLang="en-US" sz="2000" dirty="0"/>
              <a:t>无论在那个方面都是非常出色的。如今你可以看到越来越多的</a:t>
            </a:r>
            <a:r>
              <a:rPr lang="en-US" altLang="zh-CN" sz="2000" dirty="0"/>
              <a:t>Java</a:t>
            </a:r>
            <a:r>
              <a:rPr lang="zh-CN" altLang="en-US" sz="2000" dirty="0"/>
              <a:t>软件都在使用</a:t>
            </a:r>
            <a:r>
              <a:rPr lang="en-US" altLang="zh-CN" sz="2000" dirty="0"/>
              <a:t>dom4j</a:t>
            </a:r>
            <a:r>
              <a:rPr lang="zh-CN" altLang="en-US" sz="2000" dirty="0"/>
              <a:t>来读写</a:t>
            </a:r>
            <a:r>
              <a:rPr lang="en-US" altLang="zh-CN" sz="2000" dirty="0"/>
              <a:t>XML</a:t>
            </a:r>
            <a:r>
              <a:rPr lang="zh-CN" altLang="en-US" sz="2000" dirty="0"/>
              <a:t>，特别值得一提的是连</a:t>
            </a:r>
            <a:r>
              <a:rPr lang="en-US" altLang="zh-CN" sz="2000" dirty="0"/>
              <a:t>Sun</a:t>
            </a:r>
            <a:r>
              <a:rPr lang="zh-CN" altLang="en-US" sz="2000" dirty="0"/>
              <a:t>的</a:t>
            </a:r>
            <a:r>
              <a:rPr lang="en-US" altLang="zh-CN" sz="2000" dirty="0"/>
              <a:t>JAXM</a:t>
            </a:r>
            <a:r>
              <a:rPr lang="zh-CN" altLang="en-US" sz="2000" dirty="0"/>
              <a:t>也在用</a:t>
            </a:r>
            <a:r>
              <a:rPr lang="en-US" altLang="zh-CN" sz="2000" dirty="0"/>
              <a:t>dom4j</a:t>
            </a:r>
            <a:r>
              <a:rPr lang="zh-CN" altLang="en-US" sz="2000" dirty="0"/>
              <a:t>。这是必须使用的</a:t>
            </a:r>
            <a:r>
              <a:rPr lang="en-US" altLang="zh-CN" sz="2000" dirty="0"/>
              <a:t>jar</a:t>
            </a:r>
            <a:r>
              <a:rPr lang="zh-CN" altLang="en-US" sz="2000" dirty="0"/>
              <a:t>包， </a:t>
            </a:r>
            <a:r>
              <a:rPr lang="en-US" altLang="zh-CN" sz="2000" dirty="0"/>
              <a:t>Hibernate</a:t>
            </a:r>
            <a:r>
              <a:rPr lang="zh-CN" altLang="en-US" sz="2000" dirty="0"/>
              <a:t>用它来读写配置文件。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下载地址：</a:t>
            </a:r>
            <a:endParaRPr lang="en-US" altLang="zh-CN" sz="2000" dirty="0"/>
          </a:p>
          <a:p>
            <a:r>
              <a:rPr lang="en-US" altLang="zh-CN" sz="2000" dirty="0"/>
              <a:t>https://dom4j.github.io/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6</a:t>
            </a:r>
            <a:r>
              <a:rPr lang="zh-CN" altLang="en-US" sz="3600" dirty="0"/>
              <a:t>、</a:t>
            </a:r>
            <a:r>
              <a:rPr lang="en-US" altLang="zh-CN" sz="3600" dirty="0"/>
              <a:t>DOM4J</a:t>
            </a:r>
            <a:r>
              <a:rPr lang="zh-CN" altLang="en-US" sz="3600" dirty="0"/>
              <a:t>解析</a:t>
            </a:r>
            <a:r>
              <a:rPr lang="en-US" altLang="zh-CN" sz="3600" dirty="0"/>
              <a:t>XML</a:t>
            </a:r>
          </a:p>
        </p:txBody>
      </p:sp>
      <p:sp>
        <p:nvSpPr>
          <p:cNvPr id="14339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b="1" dirty="0"/>
              <a:t>解析步骤：</a:t>
            </a:r>
            <a:endParaRPr lang="zh-CN" altLang="en-US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1</a:t>
            </a:r>
            <a:r>
              <a:rPr lang="zh-CN" altLang="en-US" sz="2000" dirty="0"/>
              <a:t>）</a:t>
            </a:r>
            <a:r>
              <a:rPr lang="en-US" altLang="zh-CN" sz="2000" dirty="0" err="1"/>
              <a:t>SAXReader</a:t>
            </a:r>
            <a:r>
              <a:rPr lang="en-US" altLang="zh-CN" sz="2000" dirty="0"/>
              <a:t> sax = new </a:t>
            </a:r>
            <a:r>
              <a:rPr lang="en-US" altLang="zh-CN" sz="2000" dirty="0" err="1"/>
              <a:t>SAXReader</a:t>
            </a:r>
            <a:r>
              <a:rPr lang="en-US" altLang="zh-CN" sz="2000" dirty="0"/>
              <a:t>();</a:t>
            </a:r>
            <a:endParaRPr lang="zh-CN" altLang="zh-CN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2</a:t>
            </a:r>
            <a:r>
              <a:rPr lang="zh-CN" altLang="en-US" sz="2000" dirty="0"/>
              <a:t>）</a:t>
            </a:r>
            <a:r>
              <a:rPr lang="en-US" altLang="zh-CN" sz="2000" dirty="0"/>
              <a:t>Document doc = </a:t>
            </a:r>
            <a:r>
              <a:rPr lang="en-US" altLang="zh-CN" sz="2000" dirty="0" err="1"/>
              <a:t>sax.read</a:t>
            </a:r>
            <a:r>
              <a:rPr lang="en-US" altLang="zh-CN" sz="2000" dirty="0"/>
              <a:t>(</a:t>
            </a:r>
            <a:r>
              <a:rPr lang="en-US" altLang="zh-CN" sz="2000" dirty="0" err="1"/>
              <a:t>Thread.currentThread</a:t>
            </a:r>
            <a:r>
              <a:rPr lang="en-US" altLang="zh-CN" sz="2000" dirty="0"/>
              <a:t>().</a:t>
            </a:r>
            <a:r>
              <a:rPr lang="en-US" altLang="zh-CN" sz="2000" dirty="0" err="1"/>
              <a:t>getContextClassLoader</a:t>
            </a:r>
            <a:r>
              <a:rPr lang="en-US" altLang="zh-CN" sz="2000" dirty="0"/>
              <a:t>()</a:t>
            </a:r>
          </a:p>
          <a:p>
            <a:r>
              <a:rPr lang="en-US" sz="2000" dirty="0"/>
              <a:t>          </a:t>
            </a:r>
            <a:r>
              <a:rPr lang="en-US" altLang="zh-CN" sz="2000" dirty="0"/>
              <a:t>.</a:t>
            </a:r>
            <a:r>
              <a:rPr lang="en-US" altLang="zh-CN" sz="2000" dirty="0" err="1"/>
              <a:t>getResourceAsStream</a:t>
            </a:r>
            <a:r>
              <a:rPr lang="en-US" altLang="zh-CN" sz="2000" dirty="0"/>
              <a:t>("person.xml"));</a:t>
            </a:r>
            <a:endParaRPr lang="zh-CN" altLang="zh-CN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3</a:t>
            </a:r>
            <a:r>
              <a:rPr lang="zh-CN" altLang="en-US" sz="2000" dirty="0"/>
              <a:t>）</a:t>
            </a:r>
            <a:r>
              <a:rPr lang="en-US" altLang="zh-CN" sz="2000" dirty="0"/>
              <a:t>Element root = </a:t>
            </a:r>
            <a:r>
              <a:rPr lang="en-US" altLang="zh-CN" sz="2000" dirty="0" err="1"/>
              <a:t>doc.getRootElement</a:t>
            </a:r>
            <a:r>
              <a:rPr lang="en-US" altLang="zh-CN" sz="2000" dirty="0"/>
              <a:t>();</a:t>
            </a:r>
            <a:endParaRPr lang="zh-CN" altLang="zh-CN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4</a:t>
            </a:r>
            <a:r>
              <a:rPr lang="zh-CN" altLang="en-US" sz="2000" dirty="0"/>
              <a:t>）</a:t>
            </a:r>
            <a:r>
              <a:rPr lang="en-US" altLang="zh-CN" sz="2000" dirty="0" err="1"/>
              <a:t>Iterator</a:t>
            </a:r>
            <a:r>
              <a:rPr lang="en-US" altLang="zh-CN" sz="2000" dirty="0"/>
              <a:t> </a:t>
            </a:r>
            <a:r>
              <a:rPr lang="en-US" altLang="zh-CN" sz="2000" dirty="0" err="1"/>
              <a:t>iterator</a:t>
            </a:r>
            <a:r>
              <a:rPr lang="en-US" altLang="zh-CN" sz="2000" dirty="0"/>
              <a:t> = </a:t>
            </a:r>
            <a:r>
              <a:rPr lang="en-US" altLang="zh-CN" sz="2000" dirty="0" err="1"/>
              <a:t>root.elementIterator</a:t>
            </a:r>
            <a:r>
              <a:rPr lang="en-US" altLang="zh-CN" sz="2000" dirty="0"/>
              <a:t>();</a:t>
            </a:r>
            <a:endParaRPr lang="zh-CN" altLang="zh-CN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5</a:t>
            </a:r>
            <a:r>
              <a:rPr lang="zh-CN" altLang="en-US" sz="2000" dirty="0"/>
              <a:t>）遍历迭代器</a:t>
            </a:r>
          </a:p>
          <a:p>
            <a:endParaRPr lang="en-US" altLang="zh-CN" sz="2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7</a:t>
            </a:r>
            <a:r>
              <a:rPr lang="zh-CN" altLang="en-US" sz="3600" dirty="0"/>
              <a:t>、通过对象生成</a:t>
            </a:r>
            <a:r>
              <a:rPr lang="en-US" altLang="zh-CN" sz="3600" dirty="0"/>
              <a:t>XML</a:t>
            </a:r>
            <a:r>
              <a:rPr lang="zh-CN" altLang="en-US" sz="3600" dirty="0"/>
              <a:t>文件</a:t>
            </a:r>
            <a:endParaRPr lang="en-US" altLang="zh-CN" sz="3600" dirty="0"/>
          </a:p>
        </p:txBody>
      </p:sp>
      <p:sp>
        <p:nvSpPr>
          <p:cNvPr id="15363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/>
              <a:t>根据对象生成</a:t>
            </a:r>
            <a:r>
              <a:rPr lang="en-US" altLang="zh-CN" sz="2000" dirty="0"/>
              <a:t>XML</a:t>
            </a:r>
            <a:r>
              <a:rPr lang="zh-CN" altLang="en-US" sz="2000" dirty="0"/>
              <a:t>文档</a:t>
            </a:r>
            <a:r>
              <a:rPr lang="en-US" altLang="zh-CN" sz="2000" dirty="0"/>
              <a:t>.</a:t>
            </a:r>
            <a:endParaRPr lang="zh-CN" altLang="zh-CN" sz="2000" dirty="0"/>
          </a:p>
          <a:p>
            <a:r>
              <a:rPr lang="zh-CN" altLang="en-US" sz="2000" dirty="0"/>
              <a:t>使用</a:t>
            </a:r>
            <a:r>
              <a:rPr lang="en-US" altLang="zh-CN" sz="2000" dirty="0"/>
              <a:t>Java</a:t>
            </a:r>
            <a:r>
              <a:rPr lang="zh-CN" altLang="en-US" sz="2000" dirty="0"/>
              <a:t>提供的</a:t>
            </a:r>
            <a:r>
              <a:rPr lang="en-US" altLang="zh-CN" sz="2000" dirty="0" err="1"/>
              <a:t>java.beans.XMLEncoder</a:t>
            </a:r>
            <a:r>
              <a:rPr lang="zh-CN" altLang="en-US" sz="2000" dirty="0"/>
              <a:t>和</a:t>
            </a:r>
            <a:r>
              <a:rPr lang="en-US" altLang="zh-CN" sz="2000" dirty="0" err="1"/>
              <a:t>java.beans.XMLDecoder</a:t>
            </a:r>
            <a:r>
              <a:rPr lang="zh-CN" altLang="en-US" sz="2000" dirty="0"/>
              <a:t>类。</a:t>
            </a:r>
          </a:p>
          <a:p>
            <a:r>
              <a:rPr lang="zh-CN" altLang="en-US" sz="2000" dirty="0"/>
              <a:t>这是</a:t>
            </a:r>
            <a:r>
              <a:rPr lang="en-US" altLang="zh-CN" sz="2000" dirty="0"/>
              <a:t>JDK 1.4</a:t>
            </a:r>
            <a:r>
              <a:rPr lang="zh-CN" altLang="en-US" sz="2000" dirty="0"/>
              <a:t>以后才出现的类</a:t>
            </a:r>
          </a:p>
          <a:p>
            <a:endParaRPr lang="en-US" altLang="zh-CN" sz="2000" dirty="0"/>
          </a:p>
          <a:p>
            <a:r>
              <a:rPr lang="zh-CN" altLang="en-US" sz="2000" dirty="0"/>
              <a:t>步骤：</a:t>
            </a:r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1</a:t>
            </a:r>
            <a:r>
              <a:rPr lang="zh-CN" altLang="en-US" sz="2000" dirty="0"/>
              <a:t>）实例化</a:t>
            </a:r>
            <a:r>
              <a:rPr lang="en-US" altLang="zh-CN" sz="2000" dirty="0"/>
              <a:t>XML</a:t>
            </a:r>
            <a:r>
              <a:rPr lang="zh-CN" altLang="en-US" sz="2000" dirty="0"/>
              <a:t>编码器</a:t>
            </a:r>
          </a:p>
          <a:p>
            <a:r>
              <a:rPr lang="en-US" altLang="zh-CN" sz="2000" dirty="0" err="1"/>
              <a:t>XMLEncoder</a:t>
            </a:r>
            <a:r>
              <a:rPr lang="en-US" altLang="zh-CN" sz="2000" dirty="0"/>
              <a:t> </a:t>
            </a:r>
            <a:r>
              <a:rPr lang="en-US" altLang="zh-CN" sz="2000" dirty="0" err="1"/>
              <a:t>xmlEncoder</a:t>
            </a:r>
            <a:r>
              <a:rPr lang="en-US" altLang="zh-CN" sz="2000" dirty="0"/>
              <a:t> = new </a:t>
            </a:r>
            <a:r>
              <a:rPr lang="en-US" altLang="zh-CN" sz="2000" dirty="0" err="1"/>
              <a:t>XMLEncoder</a:t>
            </a:r>
            <a:r>
              <a:rPr lang="en-US" altLang="zh-CN" sz="2000" dirty="0"/>
              <a:t>(new </a:t>
            </a:r>
            <a:r>
              <a:rPr lang="en-US" altLang="zh-CN" sz="2000" dirty="0" err="1"/>
              <a:t>BufferedOutputStream</a:t>
            </a:r>
            <a:r>
              <a:rPr lang="en-US" altLang="zh-CN" sz="2000" dirty="0"/>
              <a:t>(new </a:t>
            </a:r>
            <a:r>
              <a:rPr lang="en-US" altLang="zh-CN" sz="2000" dirty="0" err="1"/>
              <a:t>FileOutputStream</a:t>
            </a:r>
            <a:r>
              <a:rPr lang="en-US" altLang="zh-CN" sz="2000" dirty="0"/>
              <a:t>(new File(“a.xml”))));</a:t>
            </a:r>
            <a:endParaRPr lang="zh-CN" altLang="zh-CN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2</a:t>
            </a:r>
            <a:r>
              <a:rPr lang="zh-CN" altLang="en-US" sz="2000" dirty="0"/>
              <a:t>）输出对象</a:t>
            </a:r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3</a:t>
            </a:r>
            <a:r>
              <a:rPr lang="zh-CN" altLang="en-US" sz="2000" dirty="0"/>
              <a:t>）关闭</a:t>
            </a:r>
          </a:p>
          <a:p>
            <a:endParaRPr lang="en-US" altLang="zh-CN" sz="2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8</a:t>
            </a:r>
            <a:r>
              <a:rPr lang="zh-CN" altLang="en-US" sz="3600" dirty="0"/>
              <a:t>、各种解析方法比较</a:t>
            </a:r>
            <a:endParaRPr lang="en-US" altLang="zh-CN" sz="3600" dirty="0"/>
          </a:p>
        </p:txBody>
      </p:sp>
      <p:sp>
        <p:nvSpPr>
          <p:cNvPr id="16387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JDOM </a:t>
            </a:r>
            <a:r>
              <a:rPr lang="zh-CN" altLang="en-US" sz="2000" dirty="0"/>
              <a:t>和</a:t>
            </a:r>
            <a:r>
              <a:rPr lang="en-US" sz="2000" dirty="0"/>
              <a:t> </a:t>
            </a:r>
            <a:r>
              <a:rPr lang="en-US" altLang="zh-CN" sz="2000" dirty="0"/>
              <a:t>DOM </a:t>
            </a:r>
            <a:r>
              <a:rPr lang="zh-CN" altLang="en-US" sz="2000" dirty="0"/>
              <a:t>在性能测试时表现不佳，在测试</a:t>
            </a:r>
            <a:r>
              <a:rPr lang="en-US" sz="2000" dirty="0"/>
              <a:t> </a:t>
            </a:r>
            <a:r>
              <a:rPr lang="en-US" altLang="zh-CN" sz="2000" dirty="0"/>
              <a:t>10M </a:t>
            </a:r>
            <a:r>
              <a:rPr lang="zh-CN" altLang="en-US" sz="2000" dirty="0"/>
              <a:t>文档时内存溢出。</a:t>
            </a:r>
            <a:endParaRPr lang="en-US" altLang="zh-CN" sz="2000" dirty="0"/>
          </a:p>
          <a:p>
            <a:br>
              <a:rPr lang="en-US" sz="2000" dirty="0"/>
            </a:br>
            <a:r>
              <a:rPr lang="en-US" altLang="zh-CN" sz="2000" dirty="0"/>
              <a:t>SAX</a:t>
            </a:r>
            <a:r>
              <a:rPr lang="zh-CN" altLang="en-US" sz="2000" dirty="0"/>
              <a:t>表现较好，这要依赖于它特定的解析方式。一个</a:t>
            </a:r>
            <a:r>
              <a:rPr lang="en-US" sz="2000" dirty="0"/>
              <a:t> </a:t>
            </a:r>
            <a:r>
              <a:rPr lang="en-US" altLang="zh-CN" sz="2000" dirty="0"/>
              <a:t>SAX </a:t>
            </a:r>
            <a:r>
              <a:rPr lang="zh-CN" altLang="en-US" sz="2000" dirty="0"/>
              <a:t>检测即将到来的</a:t>
            </a:r>
            <a:r>
              <a:rPr lang="en-US" altLang="zh-CN" sz="2000" dirty="0"/>
              <a:t>XML</a:t>
            </a:r>
            <a:r>
              <a:rPr lang="zh-CN" altLang="en-US" sz="2000" dirty="0"/>
              <a:t>流，但并没有载入到内存（当然当</a:t>
            </a:r>
            <a:r>
              <a:rPr lang="en-US" altLang="zh-CN" sz="2000" dirty="0"/>
              <a:t>XML</a:t>
            </a:r>
            <a:r>
              <a:rPr lang="zh-CN" altLang="en-US" sz="2000" dirty="0"/>
              <a:t>流被读入时，会有部分文档暂时隐藏在内存中）。</a:t>
            </a:r>
            <a:r>
              <a:rPr lang="en-US" sz="2000" dirty="0"/>
              <a:t> </a:t>
            </a:r>
            <a:br>
              <a:rPr lang="en-US" sz="2000" dirty="0"/>
            </a:br>
            <a:br>
              <a:rPr lang="en-US" sz="2000" dirty="0"/>
            </a:br>
            <a:r>
              <a:rPr lang="en-US" altLang="zh-CN" sz="2000" dirty="0"/>
              <a:t>DOM4J</a:t>
            </a:r>
            <a:r>
              <a:rPr lang="zh-CN" altLang="en-US" sz="2000" dirty="0"/>
              <a:t>是这场测试的获胜者，目前许多开源项目中大量采用</a:t>
            </a:r>
            <a:r>
              <a:rPr lang="en-US" sz="2000" dirty="0"/>
              <a:t> </a:t>
            </a:r>
            <a:r>
              <a:rPr lang="en-US" altLang="zh-CN" sz="2000" dirty="0"/>
              <a:t>DOM4J</a:t>
            </a:r>
            <a:r>
              <a:rPr lang="zh-CN" altLang="en-US" sz="2000" dirty="0"/>
              <a:t>，例如大名鼎鼎的</a:t>
            </a:r>
            <a:r>
              <a:rPr lang="en-US" sz="2000" dirty="0"/>
              <a:t> </a:t>
            </a:r>
            <a:r>
              <a:rPr lang="en-US" altLang="zh-CN" sz="2000" dirty="0"/>
              <a:t>Hibernate </a:t>
            </a:r>
            <a:r>
              <a:rPr lang="zh-CN" altLang="en-US" sz="2000" dirty="0"/>
              <a:t>也用</a:t>
            </a:r>
            <a:r>
              <a:rPr lang="en-US" sz="2000" dirty="0"/>
              <a:t> </a:t>
            </a:r>
            <a:r>
              <a:rPr lang="en-US" altLang="zh-CN" sz="2000" dirty="0"/>
              <a:t>DOM4J </a:t>
            </a:r>
            <a:r>
              <a:rPr lang="zh-CN" altLang="en-US" sz="2000" dirty="0"/>
              <a:t>来读取</a:t>
            </a:r>
            <a:r>
              <a:rPr lang="en-US" sz="2000" dirty="0"/>
              <a:t> </a:t>
            </a:r>
            <a:r>
              <a:rPr lang="en-US" altLang="zh-CN" sz="2000" dirty="0"/>
              <a:t>XML </a:t>
            </a:r>
            <a:r>
              <a:rPr lang="zh-CN" altLang="en-US" sz="2000" dirty="0"/>
              <a:t>配置文件。</a:t>
            </a:r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xstream</a:t>
            </a:r>
            <a:r>
              <a:rPr lang="zh-CN" altLang="zh-CN" sz="2000" dirty="0"/>
              <a:t> 实现</a:t>
            </a:r>
            <a:r>
              <a:rPr lang="en-US" altLang="zh-CN" sz="2000" dirty="0"/>
              <a:t>XML</a:t>
            </a:r>
            <a:r>
              <a:rPr lang="zh-CN" altLang="en-US" sz="2000" dirty="0"/>
              <a:t>的转换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>
                <a:sym typeface="+mn-ea"/>
              </a:rPr>
              <a:t>9</a:t>
            </a:r>
            <a:r>
              <a:rPr lang="zh-CN" altLang="zh-CN" sz="3600" dirty="0">
                <a:sym typeface="+mn-ea"/>
              </a:rPr>
              <a:t>、</a:t>
            </a:r>
            <a:r>
              <a:rPr lang="en-US" altLang="zh-CN" sz="3600" dirty="0">
                <a:sym typeface="+mn-ea"/>
              </a:rPr>
              <a:t>JSON</a:t>
            </a:r>
            <a:endParaRPr lang="en-US" altLang="zh-CN" sz="3600" dirty="0"/>
          </a:p>
        </p:txBody>
      </p:sp>
      <p:sp>
        <p:nvSpPr>
          <p:cNvPr id="16387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/>
              <a:t>JSON(JavaScript Object Notation) 是一种轻量级的数据交换格式。 JSON 官方:http://www.json.org </a:t>
            </a:r>
          </a:p>
          <a:p>
            <a:r>
              <a:rPr lang="zh-CN" altLang="en-US" sz="2000" dirty="0"/>
              <a:t>JSON 数据格式的特点</a:t>
            </a:r>
          </a:p>
          <a:p>
            <a:r>
              <a:rPr lang="zh-CN" altLang="en-US" sz="2000" dirty="0"/>
              <a:t>JSON 建构于两种结构：</a:t>
            </a:r>
          </a:p>
          <a:p>
            <a:r>
              <a:rPr lang="zh-CN" altLang="en-US" sz="2000" dirty="0"/>
              <a:t>1、 “名称/值”对的集合 </a:t>
            </a:r>
          </a:p>
          <a:p>
            <a:r>
              <a:rPr lang="zh-CN" altLang="en-US" sz="2000" dirty="0"/>
              <a:t>2.、 值的有序列表（数组）</a:t>
            </a:r>
          </a:p>
          <a:p>
            <a:endParaRPr lang="zh-CN" altLang="en-US" sz="2000" dirty="0"/>
          </a:p>
          <a:p>
            <a:r>
              <a:rPr lang="zh-CN" altLang="en-US" sz="2000" dirty="0"/>
              <a:t>JSON 表示名称 / 值对的方式 ：{ "firstName": "</a:t>
            </a:r>
            <a:r>
              <a:rPr lang="en-US" altLang="zh-CN" sz="2000" dirty="0"/>
              <a:t>vince</a:t>
            </a:r>
            <a:r>
              <a:rPr lang="zh-CN" altLang="en-US" sz="2000" dirty="0"/>
              <a:t>", "lastName":"</a:t>
            </a:r>
            <a:r>
              <a:rPr lang="en-US" altLang="zh-CN" sz="2000" dirty="0"/>
              <a:t>ma</a:t>
            </a:r>
            <a:r>
              <a:rPr lang="zh-CN" altLang="en-US" sz="2000" dirty="0"/>
              <a:t>", "email": "finally_m@foxmail.com" } </a:t>
            </a:r>
          </a:p>
          <a:p>
            <a:r>
              <a:rPr lang="zh-CN" altLang="en-US" sz="2000" dirty="0"/>
              <a:t>表示数组</a:t>
            </a:r>
          </a:p>
          <a:p>
            <a:r>
              <a:rPr lang="zh-CN" altLang="en-US" sz="2000" dirty="0"/>
              <a:t>{ "user": [ { "firstName": "</a:t>
            </a:r>
            <a:r>
              <a:rPr lang="en-US" altLang="zh-CN" sz="2000" dirty="0"/>
              <a:t>vince</a:t>
            </a:r>
            <a:r>
              <a:rPr lang="zh-CN" altLang="en-US" sz="2000" dirty="0"/>
              <a:t>", "lastName":"</a:t>
            </a:r>
            <a:r>
              <a:rPr lang="en-US" altLang="zh-CN" sz="2000" dirty="0"/>
              <a:t>ma</a:t>
            </a:r>
            <a:r>
              <a:rPr lang="zh-CN" altLang="en-US" sz="2000" dirty="0"/>
              <a:t>", "email": "finally_m@foxmail.com" }, </a:t>
            </a:r>
          </a:p>
          <a:p>
            <a:r>
              <a:rPr lang="zh-CN" altLang="en-US" sz="2000" dirty="0"/>
              <a:t>{ "firstName": "</a:t>
            </a:r>
            <a:r>
              <a:rPr lang="en-US" altLang="zh-CN" sz="2000" dirty="0"/>
              <a:t>lin</a:t>
            </a:r>
            <a:r>
              <a:rPr lang="zh-CN" altLang="en-US" sz="2000" dirty="0"/>
              <a:t>", "lastName":"</a:t>
            </a:r>
            <a:r>
              <a:rPr lang="en-US" altLang="zh-CN" sz="2000" dirty="0"/>
              <a:t>jacks</a:t>
            </a:r>
            <a:r>
              <a:rPr lang="zh-CN" altLang="en-US" sz="2000" dirty="0"/>
              <a:t>", "email": “</a:t>
            </a:r>
            <a:r>
              <a:rPr lang="en-US" altLang="zh-CN" sz="2000" dirty="0"/>
              <a:t>jacks</a:t>
            </a:r>
            <a:r>
              <a:rPr lang="zh-CN" altLang="en-US" sz="2000" dirty="0"/>
              <a:t>@qq.com”}]</a:t>
            </a:r>
          </a:p>
          <a:p>
            <a:r>
              <a:rPr lang="zh-CN" altLang="en-US" sz="2000" dirty="0"/>
              <a:t>}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>
                <a:sym typeface="+mn-ea"/>
              </a:rPr>
              <a:t>10</a:t>
            </a:r>
            <a:r>
              <a:rPr lang="zh-CN" altLang="zh-CN" sz="3600" dirty="0">
                <a:sym typeface="+mn-ea"/>
              </a:rPr>
              <a:t>、</a:t>
            </a:r>
            <a:r>
              <a:rPr lang="en-US" altLang="zh-CN" sz="3600" dirty="0">
                <a:sym typeface="+mn-ea"/>
              </a:rPr>
              <a:t>GSON</a:t>
            </a:r>
            <a:r>
              <a:rPr lang="zh-CN" altLang="en-US" sz="3600" dirty="0">
                <a:sym typeface="+mn-ea"/>
              </a:rPr>
              <a:t>组件的使用</a:t>
            </a:r>
            <a:endParaRPr lang="en-US" altLang="zh-CN" sz="3600" dirty="0"/>
          </a:p>
        </p:txBody>
      </p:sp>
      <p:sp>
        <p:nvSpPr>
          <p:cNvPr id="16387" name="内容占位符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altLang="zh-CN" sz="1400" b="1" dirty="0"/>
              <a:t>GSON是Google开发的Java API，用于转换Java对象和Json对象。</a:t>
            </a:r>
          </a:p>
          <a:p>
            <a:r>
              <a:rPr lang="zh-CN" dirty="0"/>
              <a:t>下载地址：</a:t>
            </a:r>
            <a:r>
              <a:rPr altLang="zh-CN" dirty="0"/>
              <a:t>http://www.mvnrepository.com/artifact/com.google.code.gson/gson</a:t>
            </a:r>
          </a:p>
          <a:p>
            <a:r>
              <a:rPr lang="zh-CN" dirty="0"/>
              <a:t>解析</a:t>
            </a:r>
            <a:r>
              <a:rPr lang="en-US" altLang="zh-CN" dirty="0"/>
              <a:t>JSON</a:t>
            </a:r>
            <a:r>
              <a:rPr lang="zh-CN" altLang="en-US" dirty="0"/>
              <a:t>：</a:t>
            </a:r>
            <a:r>
              <a:rPr lang="zh-CN" dirty="0"/>
              <a:t>JsonReader reader = new JsonReader(new StringReader(jsonData));</a:t>
            </a:r>
          </a:p>
          <a:p>
            <a:r>
              <a:rPr lang="zh-CN" dirty="0"/>
              <a:t>生成</a:t>
            </a:r>
            <a:r>
              <a:rPr lang="en-US" altLang="zh-CN" dirty="0"/>
              <a:t>JSON</a:t>
            </a:r>
            <a:r>
              <a:rPr lang="zh-CN" altLang="en-US" dirty="0"/>
              <a:t>：</a:t>
            </a:r>
          </a:p>
          <a:p>
            <a:r>
              <a:rPr lang="zh-CN" altLang="en-US" dirty="0"/>
              <a:t>private String createJSON(ArrayList&lt;User&gt; users) {</a:t>
            </a:r>
          </a:p>
          <a:p>
            <a:r>
              <a:rPr lang="zh-CN" altLang="en-US" dirty="0"/>
              <a:t>        JSONObject jsonObject = new JSONObject();JSONArray array = new JSONArray();</a:t>
            </a:r>
          </a:p>
          <a:p>
            <a:r>
              <a:rPr lang="zh-CN" altLang="en-US" dirty="0"/>
              <a:t>        int size = users.size();</a:t>
            </a:r>
          </a:p>
          <a:p>
            <a:r>
              <a:rPr lang="zh-CN" altLang="en-US" dirty="0"/>
              <a:t>        try {for (int i = 0; i &lt; size; i++) {</a:t>
            </a:r>
          </a:p>
          <a:p>
            <a:r>
              <a:rPr lang="zh-CN" altLang="en-US" dirty="0"/>
              <a:t>                User user = users.get(i); JSONObject object = new JSONObject();</a:t>
            </a:r>
          </a:p>
          <a:p>
            <a:r>
              <a:rPr lang="zh-CN" altLang="en-US" dirty="0"/>
              <a:t>                object.put("name", user.name);object.put("age", user.age);array.put(object);}</a:t>
            </a:r>
          </a:p>
          <a:p>
            <a:r>
              <a:rPr lang="zh-CN" altLang="en-US" dirty="0"/>
              <a:t>            jsonObject.put("users",array);</a:t>
            </a:r>
          </a:p>
          <a:p>
            <a:r>
              <a:rPr lang="zh-CN" altLang="en-US" dirty="0"/>
              <a:t>            return jsonObject.toString();</a:t>
            </a:r>
          </a:p>
          <a:p>
            <a:r>
              <a:rPr lang="zh-CN" altLang="en-US" dirty="0"/>
              <a:t>        } catch (JSONException e) {e.printStackTrace();}</a:t>
            </a:r>
          </a:p>
          <a:p>
            <a:r>
              <a:rPr lang="zh-CN" altLang="en-US" dirty="0"/>
              <a:t>        return null;</a:t>
            </a:r>
          </a:p>
          <a:p>
            <a:r>
              <a:rPr lang="zh-CN" altLang="en-US" dirty="0"/>
              <a:t>    }</a:t>
            </a:r>
          </a:p>
          <a:p>
            <a:r>
              <a:rPr lang="zh-CN" altLang="en-US" dirty="0"/>
              <a:t>static class User {String name; int age;//…}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>
                <a:sym typeface="+mn-ea"/>
              </a:rPr>
              <a:t>10</a:t>
            </a:r>
            <a:r>
              <a:rPr lang="zh-CN" altLang="zh-CN" sz="3600" dirty="0">
                <a:sym typeface="+mn-ea"/>
              </a:rPr>
              <a:t>、</a:t>
            </a:r>
            <a:r>
              <a:rPr lang="en-US" altLang="zh-CN" sz="3600" dirty="0">
                <a:sym typeface="+mn-ea"/>
              </a:rPr>
              <a:t>GSON</a:t>
            </a:r>
            <a:r>
              <a:rPr lang="zh-CN" altLang="en-US" sz="3600" dirty="0">
                <a:sym typeface="+mn-ea"/>
              </a:rPr>
              <a:t>组件的使用</a:t>
            </a:r>
            <a:endParaRPr lang="en-US" altLang="zh-CN" sz="3600" dirty="0"/>
          </a:p>
        </p:txBody>
      </p:sp>
      <p:sp>
        <p:nvSpPr>
          <p:cNvPr id="16387" name="内容占位符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CN" altLang="en-US" b="1" dirty="0"/>
              <a:t>使用 Gson 直接把 JSON 数据转换成 Java 对象 </a:t>
            </a:r>
          </a:p>
          <a:p>
            <a:r>
              <a:rPr lang="zh-CN" altLang="en-US" dirty="0"/>
              <a:t>public Student parserJSON2(String data){ 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Gson gson = new Gson(); 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Student s = gson.fromJson(data, Student.class); 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return s; </a:t>
            </a:r>
          </a:p>
          <a:p>
            <a:r>
              <a:rPr lang="zh-CN" altLang="en-US" dirty="0"/>
              <a:t>} </a:t>
            </a:r>
          </a:p>
          <a:p>
            <a:endParaRPr lang="zh-CN" altLang="en-US" dirty="0"/>
          </a:p>
          <a:p>
            <a:r>
              <a:rPr lang="zh-CN" altLang="en-US" b="1" dirty="0"/>
              <a:t>使用 Gson 直接把 JSON 数组转换成 Java 对象 </a:t>
            </a:r>
          </a:p>
          <a:p>
            <a:r>
              <a:rPr lang="zh-CN" altLang="en-US" dirty="0"/>
              <a:t>public List&lt;Student&gt; parserJSON3(String data){ 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Type type = new TypeToken&lt;ArrayList&lt;Student&gt;&gt;(){}.getType(); 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Gson gson = new Gson();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List&lt;Student&gt; list = gson.fromJson(data, type);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return list; </a:t>
            </a:r>
          </a:p>
          <a:p>
            <a:r>
              <a:rPr lang="zh-CN" altLang="en-US" dirty="0"/>
              <a:t>}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>
                <a:sym typeface="+mn-ea"/>
              </a:rPr>
              <a:t>11</a:t>
            </a:r>
            <a:r>
              <a:rPr lang="zh-CN" altLang="en-US" sz="3600" dirty="0">
                <a:sym typeface="+mn-ea"/>
              </a:rPr>
              <a:t>、</a:t>
            </a:r>
            <a:r>
              <a:rPr lang="en-US" altLang="zh-CN" sz="3600" dirty="0">
                <a:sym typeface="+mn-ea"/>
              </a:rPr>
              <a:t>XML</a:t>
            </a:r>
            <a:r>
              <a:rPr lang="zh-CN" altLang="en-US" sz="3600" dirty="0">
                <a:sym typeface="+mn-ea"/>
              </a:rPr>
              <a:t>与</a:t>
            </a:r>
            <a:r>
              <a:rPr lang="en-US" altLang="zh-CN" sz="3600" dirty="0">
                <a:sym typeface="+mn-ea"/>
              </a:rPr>
              <a:t>JSON</a:t>
            </a:r>
            <a:r>
              <a:rPr lang="zh-CN" altLang="en-US" sz="3600" dirty="0">
                <a:sym typeface="+mn-ea"/>
              </a:rPr>
              <a:t>的比较</a:t>
            </a:r>
            <a:endParaRPr lang="en-US" altLang="zh-CN" sz="3600" dirty="0"/>
          </a:p>
        </p:txBody>
      </p:sp>
      <p:sp>
        <p:nvSpPr>
          <p:cNvPr id="16387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b="1" dirty="0"/>
              <a:t>从以下6点比较JSON与XML：</a:t>
            </a:r>
          </a:p>
          <a:p>
            <a:r>
              <a:rPr lang="zh-CN" altLang="en-US" sz="2000" dirty="0"/>
              <a:t>1、JSON和XML的数据可读性基本相同</a:t>
            </a:r>
          </a:p>
          <a:p>
            <a:r>
              <a:rPr lang="zh-CN" altLang="en-US" sz="2000" dirty="0"/>
              <a:t>2、JSON和XML同样拥有丰富的解析手段</a:t>
            </a:r>
          </a:p>
          <a:p>
            <a:r>
              <a:rPr lang="zh-CN" altLang="en-US" sz="2000" dirty="0"/>
              <a:t>3、JSON相对于XML来讲，数据的体积小</a:t>
            </a:r>
          </a:p>
          <a:p>
            <a:r>
              <a:rPr lang="zh-CN" altLang="en-US" sz="2000" dirty="0"/>
              <a:t>4、JSON与JavaScript的交互更加方便</a:t>
            </a:r>
          </a:p>
          <a:p>
            <a:r>
              <a:rPr lang="zh-CN" altLang="en-US" sz="2000" dirty="0"/>
              <a:t>5、JSON对数据的描述性比XML较差</a:t>
            </a:r>
          </a:p>
          <a:p>
            <a:r>
              <a:rPr lang="zh-CN" altLang="en-US" sz="2000" dirty="0"/>
              <a:t>6、JSON的速度要远远快于XML</a:t>
            </a:r>
          </a:p>
          <a:p>
            <a:endParaRPr lang="zh-CN" altLang="en-US" sz="2000" dirty="0"/>
          </a:p>
          <a:p>
            <a:r>
              <a:rPr lang="zh-CN" altLang="en-US" sz="2000" dirty="0"/>
              <a:t>适合的场景：</a:t>
            </a:r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1</a:t>
            </a:r>
            <a:r>
              <a:rPr lang="zh-CN" altLang="en-US" sz="2000" dirty="0"/>
              <a:t>）数据传输：</a:t>
            </a:r>
            <a:r>
              <a:rPr lang="en-US" altLang="zh-CN" sz="2000" dirty="0"/>
              <a:t>JSON</a:t>
            </a:r>
            <a:r>
              <a:rPr lang="zh-CN" altLang="en-US" sz="2000" dirty="0"/>
              <a:t>要比</a:t>
            </a:r>
            <a:r>
              <a:rPr lang="en-US" altLang="zh-CN" sz="2000" dirty="0"/>
              <a:t>XML</a:t>
            </a:r>
            <a:r>
              <a:rPr lang="zh-CN" altLang="en-US" sz="2000" dirty="0"/>
              <a:t>更有优势</a:t>
            </a:r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2</a:t>
            </a:r>
            <a:r>
              <a:rPr lang="zh-CN" altLang="en-US" sz="2000" dirty="0"/>
              <a:t>）存储数据：</a:t>
            </a:r>
            <a:r>
              <a:rPr lang="en-US" altLang="zh-CN" sz="2000" dirty="0"/>
              <a:t>XML</a:t>
            </a:r>
            <a:r>
              <a:rPr lang="zh-CN" altLang="en-US" sz="2000" dirty="0"/>
              <a:t>描述性更强</a:t>
            </a:r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3</a:t>
            </a:r>
            <a:r>
              <a:rPr lang="zh-CN" altLang="en-US" sz="2000" dirty="0"/>
              <a:t>）</a:t>
            </a:r>
            <a:r>
              <a:rPr lang="en-US" altLang="zh-CN" sz="2000" dirty="0"/>
              <a:t>XML</a:t>
            </a:r>
            <a:r>
              <a:rPr lang="zh-CN" altLang="en-US" sz="2000" dirty="0"/>
              <a:t>通常用做配置文件（</a:t>
            </a:r>
            <a:r>
              <a:rPr lang="en-US" altLang="zh-CN" sz="2000" dirty="0"/>
              <a:t>WEB</a:t>
            </a:r>
            <a:r>
              <a:rPr lang="zh-CN" altLang="en-US" sz="2000" dirty="0"/>
              <a:t>课程中会有详细介绍）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zh-CN" altLang="en-US" dirty="0"/>
              <a:t>总结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1</a:t>
            </a:r>
            <a:r>
              <a:rPr lang="zh-CN" altLang="en-US" sz="2400" dirty="0">
                <a:sym typeface="+mn-ea"/>
              </a:rPr>
              <a:t>、什么是</a:t>
            </a:r>
            <a:r>
              <a:rPr lang="en-US" altLang="zh-CN" sz="2400" dirty="0">
                <a:sym typeface="+mn-ea"/>
              </a:rPr>
              <a:t>XML</a:t>
            </a:r>
            <a:endParaRPr lang="en-US" altLang="zh-CN" sz="2400" dirty="0"/>
          </a:p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2</a:t>
            </a:r>
            <a:r>
              <a:rPr lang="zh-CN" altLang="en-US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XML</a:t>
            </a:r>
            <a:r>
              <a:rPr lang="zh-CN" altLang="en-US" sz="2400" dirty="0">
                <a:sym typeface="+mn-ea"/>
              </a:rPr>
              <a:t>的用途</a:t>
            </a:r>
            <a:endParaRPr lang="zh-CN" altLang="en-US" sz="2400" dirty="0"/>
          </a:p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3</a:t>
            </a:r>
            <a:r>
              <a:rPr lang="zh-CN" altLang="zh-CN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SAX</a:t>
            </a:r>
            <a:r>
              <a:rPr lang="zh-CN" altLang="en-US" sz="2400" dirty="0">
                <a:sym typeface="+mn-ea"/>
              </a:rPr>
              <a:t>解析</a:t>
            </a:r>
            <a:r>
              <a:rPr lang="en-US" altLang="zh-CN" sz="2400" dirty="0">
                <a:sym typeface="+mn-ea"/>
              </a:rPr>
              <a:t>XML</a:t>
            </a:r>
            <a:endParaRPr lang="en-US" altLang="zh-CN" sz="2400" dirty="0"/>
          </a:p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4</a:t>
            </a:r>
            <a:r>
              <a:rPr lang="zh-CN" altLang="en-US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DOM</a:t>
            </a:r>
            <a:r>
              <a:rPr lang="zh-CN" altLang="en-US" sz="2400" dirty="0">
                <a:sym typeface="+mn-ea"/>
              </a:rPr>
              <a:t>解析</a:t>
            </a:r>
            <a:r>
              <a:rPr lang="en-US" altLang="zh-CN" sz="2400" dirty="0">
                <a:sym typeface="+mn-ea"/>
              </a:rPr>
              <a:t>XML</a:t>
            </a:r>
            <a:endParaRPr lang="en-US" altLang="zh-CN" sz="2400" dirty="0"/>
          </a:p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5</a:t>
            </a:r>
            <a:r>
              <a:rPr lang="zh-CN" altLang="en-US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JDOM</a:t>
            </a:r>
            <a:r>
              <a:rPr lang="zh-CN" altLang="en-US" sz="2400" dirty="0">
                <a:sym typeface="+mn-ea"/>
              </a:rPr>
              <a:t>解析</a:t>
            </a:r>
            <a:r>
              <a:rPr lang="en-US" altLang="zh-CN" sz="2400" dirty="0">
                <a:sym typeface="+mn-ea"/>
              </a:rPr>
              <a:t>XML</a:t>
            </a:r>
            <a:endParaRPr lang="en-US" altLang="zh-CN" sz="2400" dirty="0"/>
          </a:p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6</a:t>
            </a:r>
            <a:r>
              <a:rPr lang="zh-CN" altLang="en-US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DOM4J</a:t>
            </a:r>
            <a:r>
              <a:rPr lang="zh-CN" altLang="en-US" sz="2400" dirty="0">
                <a:sym typeface="+mn-ea"/>
              </a:rPr>
              <a:t>解析</a:t>
            </a:r>
            <a:r>
              <a:rPr lang="en-US" altLang="zh-CN" sz="2400" dirty="0">
                <a:sym typeface="+mn-ea"/>
              </a:rPr>
              <a:t>XML</a:t>
            </a:r>
            <a:endParaRPr lang="en-US" altLang="zh-CN" sz="2400" dirty="0"/>
          </a:p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7</a:t>
            </a:r>
            <a:r>
              <a:rPr lang="zh-CN" altLang="en-US" sz="2400" dirty="0">
                <a:sym typeface="+mn-ea"/>
              </a:rPr>
              <a:t>、通过对象生成</a:t>
            </a:r>
            <a:r>
              <a:rPr lang="en-US" altLang="zh-CN" sz="2400" dirty="0">
                <a:sym typeface="+mn-ea"/>
              </a:rPr>
              <a:t>XML</a:t>
            </a:r>
            <a:r>
              <a:rPr lang="zh-CN" altLang="en-US" sz="2400" dirty="0">
                <a:sym typeface="+mn-ea"/>
              </a:rPr>
              <a:t>文件</a:t>
            </a:r>
            <a:endParaRPr lang="en-US" altLang="zh-CN" sz="2400" dirty="0"/>
          </a:p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8</a:t>
            </a:r>
            <a:r>
              <a:rPr lang="zh-CN" altLang="en-US" sz="2400" dirty="0">
                <a:sym typeface="+mn-ea"/>
              </a:rPr>
              <a:t>、各种解析方法比较</a:t>
            </a:r>
            <a:endParaRPr lang="zh-CN" altLang="en-US" sz="2400" dirty="0"/>
          </a:p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9</a:t>
            </a:r>
            <a:r>
              <a:rPr lang="zh-CN" altLang="zh-CN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JSON</a:t>
            </a:r>
            <a:endParaRPr lang="en-US" altLang="zh-CN" sz="2400" dirty="0"/>
          </a:p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10</a:t>
            </a:r>
            <a:r>
              <a:rPr lang="zh-CN" altLang="zh-CN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GSON</a:t>
            </a:r>
            <a:r>
              <a:rPr lang="zh-CN" altLang="en-US" sz="2400" dirty="0">
                <a:sym typeface="+mn-ea"/>
              </a:rPr>
              <a:t>组件的使用</a:t>
            </a:r>
            <a:endParaRPr lang="zh-CN" altLang="en-US" sz="2400" dirty="0"/>
          </a:p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11</a:t>
            </a:r>
            <a:r>
              <a:rPr lang="zh-CN" altLang="en-US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XML</a:t>
            </a:r>
            <a:r>
              <a:rPr lang="zh-CN" altLang="en-US" sz="2400" dirty="0">
                <a:sym typeface="+mn-ea"/>
              </a:rPr>
              <a:t>与</a:t>
            </a:r>
            <a:r>
              <a:rPr lang="en-US" altLang="zh-CN" sz="2400" dirty="0">
                <a:sym typeface="+mn-ea"/>
              </a:rPr>
              <a:t>JSON</a:t>
            </a:r>
            <a:r>
              <a:rPr lang="zh-CN" altLang="en-US" sz="2400" dirty="0">
                <a:sym typeface="+mn-ea"/>
              </a:rPr>
              <a:t>的比较</a:t>
            </a:r>
            <a:endParaRPr lang="zh-CN" altLang="en-US" sz="2400" dirty="0"/>
          </a:p>
          <a:p>
            <a:pPr eaLnBrk="1" hangingPunct="1">
              <a:buFontTx/>
              <a:buNone/>
            </a:pPr>
            <a:endParaRPr lang="zh-CN" altLang="en-US" sz="2400" dirty="0"/>
          </a:p>
          <a:p>
            <a:pPr eaLnBrk="1" hangingPunct="1">
              <a:buFontTx/>
              <a:buNone/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zh-CN" altLang="en-US" dirty="0"/>
              <a:t>课程大纲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buFontTx/>
              <a:buNone/>
            </a:pPr>
            <a:r>
              <a:rPr lang="en-US" altLang="zh-CN" sz="2400" dirty="0"/>
              <a:t>1</a:t>
            </a:r>
            <a:r>
              <a:rPr lang="zh-CN" altLang="en-US" sz="2400" dirty="0"/>
              <a:t>、什么是</a:t>
            </a:r>
            <a:r>
              <a:rPr lang="en-US" altLang="zh-CN" sz="2400" dirty="0"/>
              <a:t>XML</a:t>
            </a:r>
          </a:p>
          <a:p>
            <a:pPr eaLnBrk="1" hangingPunct="1">
              <a:buFontTx/>
              <a:buNone/>
            </a:pPr>
            <a:r>
              <a:rPr lang="en-US" altLang="zh-CN" sz="2400" dirty="0"/>
              <a:t>2</a:t>
            </a:r>
            <a:r>
              <a:rPr lang="zh-CN" altLang="en-US" sz="2400" dirty="0"/>
              <a:t>、</a:t>
            </a:r>
            <a:r>
              <a:rPr lang="en-US" altLang="zh-CN" sz="2400" dirty="0"/>
              <a:t>XML</a:t>
            </a:r>
            <a:r>
              <a:rPr lang="zh-CN" altLang="en-US" sz="2400" dirty="0"/>
              <a:t>的用途</a:t>
            </a:r>
          </a:p>
          <a:p>
            <a:pPr eaLnBrk="1" hangingPunct="1">
              <a:buFontTx/>
              <a:buNone/>
            </a:pPr>
            <a:r>
              <a:rPr lang="en-US" altLang="zh-CN" sz="2400" dirty="0">
                <a:sym typeface="+mn-ea"/>
              </a:rPr>
              <a:t>3</a:t>
            </a:r>
            <a:r>
              <a:rPr lang="zh-CN" altLang="zh-CN" sz="2400" dirty="0">
                <a:sym typeface="+mn-ea"/>
              </a:rPr>
              <a:t>、</a:t>
            </a:r>
            <a:r>
              <a:rPr lang="en-US" altLang="zh-CN" sz="2400" dirty="0">
                <a:sym typeface="+mn-ea"/>
              </a:rPr>
              <a:t>SAX</a:t>
            </a:r>
            <a:r>
              <a:rPr lang="zh-CN" altLang="en-US" sz="2400" dirty="0">
                <a:sym typeface="+mn-ea"/>
              </a:rPr>
              <a:t>解析</a:t>
            </a:r>
            <a:r>
              <a:rPr lang="en-US" altLang="zh-CN" sz="2400" dirty="0">
                <a:sym typeface="+mn-ea"/>
              </a:rPr>
              <a:t>XML</a:t>
            </a:r>
            <a:endParaRPr lang="en-US" altLang="zh-CN" sz="2400" dirty="0"/>
          </a:p>
          <a:p>
            <a:pPr eaLnBrk="1" hangingPunct="1">
              <a:buFontTx/>
              <a:buNone/>
            </a:pPr>
            <a:r>
              <a:rPr lang="en-US" altLang="zh-CN" sz="2400" dirty="0"/>
              <a:t>4</a:t>
            </a:r>
            <a:r>
              <a:rPr lang="zh-CN" altLang="en-US" sz="2400" dirty="0"/>
              <a:t>、</a:t>
            </a:r>
            <a:r>
              <a:rPr lang="en-US" altLang="zh-CN" sz="2400" dirty="0"/>
              <a:t>DOM</a:t>
            </a:r>
            <a:r>
              <a:rPr lang="zh-CN" altLang="en-US" sz="2400" dirty="0"/>
              <a:t>解析</a:t>
            </a:r>
            <a:r>
              <a:rPr lang="en-US" altLang="zh-CN" sz="2400" dirty="0"/>
              <a:t>XML</a:t>
            </a:r>
          </a:p>
          <a:p>
            <a:pPr eaLnBrk="1" hangingPunct="1">
              <a:buFontTx/>
              <a:buNone/>
            </a:pPr>
            <a:r>
              <a:rPr lang="en-US" altLang="zh-CN" sz="2400" dirty="0"/>
              <a:t>5</a:t>
            </a:r>
            <a:r>
              <a:rPr lang="zh-CN" altLang="en-US" sz="2400" dirty="0"/>
              <a:t>、</a:t>
            </a:r>
            <a:r>
              <a:rPr lang="en-US" altLang="zh-CN" sz="2400" dirty="0"/>
              <a:t>JDOM</a:t>
            </a:r>
            <a:r>
              <a:rPr lang="zh-CN" altLang="en-US" sz="2400" dirty="0"/>
              <a:t>解析</a:t>
            </a:r>
            <a:r>
              <a:rPr lang="en-US" altLang="zh-CN" sz="2400" dirty="0"/>
              <a:t>XML</a:t>
            </a:r>
          </a:p>
          <a:p>
            <a:pPr eaLnBrk="1" hangingPunct="1">
              <a:buFontTx/>
              <a:buNone/>
            </a:pPr>
            <a:r>
              <a:rPr lang="en-US" altLang="zh-CN" sz="2400" dirty="0"/>
              <a:t>6</a:t>
            </a:r>
            <a:r>
              <a:rPr lang="zh-CN" altLang="en-US" sz="2400" dirty="0"/>
              <a:t>、</a:t>
            </a:r>
            <a:r>
              <a:rPr lang="en-US" altLang="zh-CN" sz="2400" dirty="0"/>
              <a:t>DOM4J</a:t>
            </a:r>
            <a:r>
              <a:rPr lang="zh-CN" altLang="en-US" sz="2400" dirty="0"/>
              <a:t>解析</a:t>
            </a:r>
            <a:r>
              <a:rPr lang="en-US" altLang="zh-CN" sz="2400" dirty="0"/>
              <a:t>XML</a:t>
            </a:r>
          </a:p>
          <a:p>
            <a:pPr eaLnBrk="1" hangingPunct="1">
              <a:buFontTx/>
              <a:buNone/>
            </a:pPr>
            <a:r>
              <a:rPr lang="en-US" altLang="zh-CN" sz="2400" dirty="0"/>
              <a:t>7</a:t>
            </a:r>
            <a:r>
              <a:rPr lang="zh-CN" altLang="en-US" sz="2400" dirty="0"/>
              <a:t>、通过对象生成</a:t>
            </a:r>
            <a:r>
              <a:rPr lang="en-US" altLang="zh-CN" sz="2400" dirty="0"/>
              <a:t>XML</a:t>
            </a:r>
            <a:r>
              <a:rPr lang="zh-CN" altLang="en-US" sz="2400" dirty="0"/>
              <a:t>文件</a:t>
            </a:r>
            <a:endParaRPr lang="en-US" altLang="zh-CN" sz="2400" dirty="0"/>
          </a:p>
          <a:p>
            <a:pPr eaLnBrk="1" hangingPunct="1">
              <a:buFontTx/>
              <a:buNone/>
            </a:pPr>
            <a:r>
              <a:rPr lang="en-US" altLang="zh-CN" sz="2400" dirty="0"/>
              <a:t>8</a:t>
            </a:r>
            <a:r>
              <a:rPr lang="zh-CN" altLang="en-US" sz="2400" dirty="0"/>
              <a:t>、各种解析方法比较</a:t>
            </a:r>
          </a:p>
          <a:p>
            <a:pPr eaLnBrk="1" hangingPunct="1">
              <a:buFontTx/>
              <a:buNone/>
            </a:pPr>
            <a:r>
              <a:rPr lang="en-US" altLang="zh-CN" sz="2400" dirty="0"/>
              <a:t>9</a:t>
            </a:r>
            <a:r>
              <a:rPr lang="zh-CN" altLang="zh-CN" sz="2400" dirty="0"/>
              <a:t>、</a:t>
            </a:r>
            <a:r>
              <a:rPr lang="en-US" altLang="zh-CN" sz="2400" dirty="0"/>
              <a:t>JSON</a:t>
            </a:r>
          </a:p>
          <a:p>
            <a:pPr eaLnBrk="1" hangingPunct="1">
              <a:buFontTx/>
              <a:buNone/>
            </a:pPr>
            <a:r>
              <a:rPr lang="en-US" altLang="zh-CN" sz="2400" dirty="0"/>
              <a:t>10</a:t>
            </a:r>
            <a:r>
              <a:rPr lang="zh-CN" altLang="zh-CN" sz="2400" dirty="0"/>
              <a:t>、</a:t>
            </a:r>
            <a:r>
              <a:rPr lang="en-US" altLang="zh-CN" sz="2400" dirty="0"/>
              <a:t>GSON</a:t>
            </a:r>
            <a:r>
              <a:rPr lang="zh-CN" altLang="en-US" sz="2400" dirty="0"/>
              <a:t>组件的使用</a:t>
            </a:r>
          </a:p>
          <a:p>
            <a:pPr eaLnBrk="1" hangingPunct="1">
              <a:buFontTx/>
              <a:buNone/>
            </a:pPr>
            <a:r>
              <a:rPr lang="en-US" altLang="zh-CN" sz="2400" dirty="0"/>
              <a:t>11</a:t>
            </a:r>
            <a:r>
              <a:rPr lang="zh-CN" altLang="en-US" sz="2400" dirty="0"/>
              <a:t>、</a:t>
            </a:r>
            <a:r>
              <a:rPr lang="en-US" altLang="zh-CN" sz="2400" dirty="0"/>
              <a:t>XML</a:t>
            </a:r>
            <a:r>
              <a:rPr lang="zh-CN" altLang="en-US" sz="2400" dirty="0"/>
              <a:t>与</a:t>
            </a:r>
            <a:r>
              <a:rPr lang="en-US" altLang="zh-CN" sz="2400" dirty="0"/>
              <a:t>JSON</a:t>
            </a:r>
            <a:r>
              <a:rPr lang="zh-CN" altLang="en-US" sz="2400" dirty="0"/>
              <a:t>的比较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1</a:t>
            </a:r>
            <a:r>
              <a:rPr lang="zh-CN" altLang="en-US" sz="3600" dirty="0"/>
              <a:t>、什么是</a:t>
            </a:r>
            <a:r>
              <a:rPr lang="en-US" altLang="zh-CN" sz="3600" dirty="0"/>
              <a:t>XML</a:t>
            </a:r>
          </a:p>
        </p:txBody>
      </p:sp>
      <p:sp>
        <p:nvSpPr>
          <p:cNvPr id="5123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XML</a:t>
            </a:r>
            <a:r>
              <a:rPr lang="zh-CN" altLang="en-US" sz="2000" dirty="0"/>
              <a:t>（</a:t>
            </a:r>
            <a:r>
              <a:rPr lang="en-US" altLang="zh-CN" sz="2000" dirty="0"/>
              <a:t>Extensible Markup Language </a:t>
            </a:r>
            <a:r>
              <a:rPr lang="zh-CN" altLang="en-US" sz="2000" dirty="0"/>
              <a:t>可扩展标记语言），</a:t>
            </a:r>
            <a:r>
              <a:rPr lang="en-US" altLang="zh-CN" sz="2000" dirty="0"/>
              <a:t>XML</a:t>
            </a:r>
            <a:r>
              <a:rPr lang="zh-CN" altLang="en-US" sz="2000" dirty="0"/>
              <a:t>是一个以文本来描述数据的文档。</a:t>
            </a:r>
            <a:endParaRPr lang="en-US" altLang="zh-CN" sz="2000" dirty="0"/>
          </a:p>
          <a:p>
            <a:pPr>
              <a:buNone/>
            </a:pPr>
            <a:endParaRPr lang="zh-CN" altLang="en-US" sz="2000" dirty="0"/>
          </a:p>
          <a:p>
            <a:endParaRPr lang="en-US" altLang="zh-CN" sz="2000" dirty="0"/>
          </a:p>
        </p:txBody>
      </p:sp>
      <p:sp>
        <p:nvSpPr>
          <p:cNvPr id="4" name="流程图: 过程 3"/>
          <p:cNvSpPr/>
          <p:nvPr/>
        </p:nvSpPr>
        <p:spPr>
          <a:xfrm>
            <a:off x="678815" y="1999615"/>
            <a:ext cx="10006330" cy="4569460"/>
          </a:xfrm>
          <a:prstGeom prst="flowChartProcess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106985" tIns="53492" rIns="106985" bIns="53492" anchor="ctr"/>
          <a:lstStyle/>
          <a:p>
            <a:pPr>
              <a:defRPr/>
            </a:pPr>
            <a:r>
              <a:rPr lang="zh-CN" altLang="en-US" sz="1600" b="1" dirty="0">
                <a:solidFill>
                  <a:schemeClr val="tx1"/>
                </a:solidFill>
              </a:rPr>
              <a:t>一个</a:t>
            </a:r>
            <a:r>
              <a:rPr lang="en-US" altLang="zh-CN" sz="1600" b="1" dirty="0">
                <a:solidFill>
                  <a:schemeClr val="tx1"/>
                </a:solidFill>
              </a:rPr>
              <a:t>XML</a:t>
            </a:r>
            <a:r>
              <a:rPr lang="zh-CN" altLang="en-US" sz="1600" b="1" dirty="0">
                <a:solidFill>
                  <a:schemeClr val="tx1"/>
                </a:solidFill>
              </a:rPr>
              <a:t>文档示例</a:t>
            </a:r>
            <a:r>
              <a:rPr lang="zh-CN" altLang="en-US" sz="1400" b="1" dirty="0">
                <a:solidFill>
                  <a:schemeClr val="tx1"/>
                </a:solidFill>
              </a:rPr>
              <a:t>：</a:t>
            </a:r>
          </a:p>
          <a:p>
            <a:pPr>
              <a:defRPr/>
            </a:pPr>
            <a:r>
              <a:rPr lang="en-US" altLang="zh-CN" sz="1600" dirty="0"/>
              <a:t>&lt;?xml version="1.0" encoding="UTF-8"?&gt;</a:t>
            </a:r>
          </a:p>
          <a:p>
            <a:pPr>
              <a:defRPr/>
            </a:pPr>
            <a:r>
              <a:rPr lang="en-US" altLang="zh-CN" sz="1600" dirty="0"/>
              <a:t>&lt;people&gt;</a:t>
            </a:r>
          </a:p>
          <a:p>
            <a:pPr>
              <a:defRPr/>
            </a:pPr>
            <a:r>
              <a:rPr lang="en-US" altLang="zh-CN" sz="1600" dirty="0"/>
              <a:t>	&lt;person personid="E01"&gt;</a:t>
            </a:r>
          </a:p>
          <a:p>
            <a:pPr>
              <a:defRPr/>
            </a:pPr>
            <a:r>
              <a:rPr lang="en-US" altLang="zh-CN" sz="1600" dirty="0"/>
              <a:t>		&lt;name&gt;Tony&lt;/name&gt;</a:t>
            </a:r>
          </a:p>
          <a:p>
            <a:pPr>
              <a:defRPr/>
            </a:pPr>
            <a:r>
              <a:rPr lang="en-US" altLang="zh-CN" sz="1600" dirty="0"/>
              <a:t>		&lt;address&gt;10 Downing Street, London, UK&lt;/address&gt;</a:t>
            </a:r>
          </a:p>
          <a:p>
            <a:pPr>
              <a:defRPr/>
            </a:pPr>
            <a:r>
              <a:rPr lang="en-US" altLang="zh-CN" sz="1600" dirty="0"/>
              <a:t>		&lt;tel&gt;(061) 98765&lt;/tel&gt;</a:t>
            </a:r>
          </a:p>
          <a:p>
            <a:pPr>
              <a:defRPr/>
            </a:pPr>
            <a:r>
              <a:rPr lang="en-US" altLang="zh-CN" sz="1600" dirty="0"/>
              <a:t>		&lt;fax&gt;(061) 98765&lt;/fax&gt;</a:t>
            </a:r>
          </a:p>
          <a:p>
            <a:pPr>
              <a:defRPr/>
            </a:pPr>
            <a:r>
              <a:rPr lang="en-US" altLang="zh-CN" sz="1600" dirty="0"/>
              <a:t>		&lt;email&gt;t</a:t>
            </a:r>
            <a:r>
              <a:rPr lang="en-US" altLang="zh-CN" sz="1600" dirty="0">
                <a:sym typeface="+mn-ea"/>
              </a:rPr>
              <a:t>ony</a:t>
            </a:r>
            <a:r>
              <a:rPr lang="en-US" altLang="zh-CN" sz="1600" dirty="0"/>
              <a:t>@everywhere.com&lt;/email&gt;</a:t>
            </a:r>
          </a:p>
          <a:p>
            <a:pPr>
              <a:defRPr/>
            </a:pPr>
            <a:r>
              <a:rPr lang="en-US" altLang="zh-CN" sz="1600" dirty="0"/>
              <a:t>	&lt;/person&gt;</a:t>
            </a:r>
          </a:p>
          <a:p>
            <a:pPr>
              <a:defRPr/>
            </a:pPr>
            <a:r>
              <a:rPr lang="en-US" altLang="zh-CN" sz="1600" dirty="0"/>
              <a:t>	&lt;person personid="E02"&gt;</a:t>
            </a:r>
          </a:p>
          <a:p>
            <a:pPr>
              <a:defRPr/>
            </a:pPr>
            <a:r>
              <a:rPr lang="en-US" altLang="zh-CN" sz="1600" dirty="0"/>
              <a:t>		&lt;name&gt;Bill&lt;/name&gt;</a:t>
            </a:r>
          </a:p>
          <a:p>
            <a:pPr>
              <a:defRPr/>
            </a:pPr>
            <a:r>
              <a:rPr lang="en-US" altLang="zh-CN" sz="1600" dirty="0"/>
              <a:t>		&lt;address&gt;White House, USA&lt;/address&gt;</a:t>
            </a:r>
          </a:p>
          <a:p>
            <a:pPr>
              <a:defRPr/>
            </a:pPr>
            <a:r>
              <a:rPr lang="en-US" altLang="zh-CN" sz="1600" dirty="0"/>
              <a:t>		&lt;tel&gt;(001) 6400 98765&lt;/tel&gt;</a:t>
            </a:r>
          </a:p>
          <a:p>
            <a:pPr>
              <a:defRPr/>
            </a:pPr>
            <a:r>
              <a:rPr lang="en-US" altLang="zh-CN" sz="1600" dirty="0"/>
              <a:t>		&lt;fax&gt;(001) 6400 98765&lt;/fax&gt;</a:t>
            </a:r>
          </a:p>
          <a:p>
            <a:pPr>
              <a:defRPr/>
            </a:pPr>
            <a:r>
              <a:rPr lang="en-US" altLang="zh-CN" sz="1600" dirty="0"/>
              <a:t>		&lt;email&gt;bill@everywhere.com&lt;/email&gt;</a:t>
            </a:r>
          </a:p>
          <a:p>
            <a:pPr>
              <a:defRPr/>
            </a:pPr>
            <a:r>
              <a:rPr lang="en-US" altLang="zh-CN" sz="1600" dirty="0"/>
              <a:t>	&lt;/person&gt;</a:t>
            </a:r>
          </a:p>
          <a:p>
            <a:pPr>
              <a:defRPr/>
            </a:pPr>
            <a:r>
              <a:rPr lang="en-US" altLang="zh-CN" sz="1600" dirty="0"/>
              <a:t>&lt;/people&gt;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zh-CN" sz="4200" dirty="0"/>
              <a:t>2</a:t>
            </a:r>
            <a:r>
              <a:rPr lang="zh-CN" altLang="en-US" sz="4200" dirty="0"/>
              <a:t>、</a:t>
            </a:r>
            <a:r>
              <a:rPr lang="en-US" altLang="zh-CN" sz="4200" dirty="0"/>
              <a:t>XML</a:t>
            </a:r>
            <a:r>
              <a:rPr lang="zh-CN" altLang="en-US" sz="4200" dirty="0"/>
              <a:t>的</a:t>
            </a:r>
            <a:r>
              <a:rPr lang="zh-CN" altLang="en-US" dirty="0"/>
              <a:t>用途</a:t>
            </a:r>
            <a:endParaRPr lang="en-US" altLang="zh-CN" dirty="0"/>
          </a:p>
        </p:txBody>
      </p:sp>
      <p:sp>
        <p:nvSpPr>
          <p:cNvPr id="6147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XML</a:t>
            </a:r>
            <a:r>
              <a:rPr lang="zh-CN" altLang="en-US" sz="2000" dirty="0"/>
              <a:t>技术的用途：</a:t>
            </a:r>
            <a:endParaRPr lang="en-US" altLang="zh-CN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1</a:t>
            </a:r>
            <a:r>
              <a:rPr lang="zh-CN" altLang="en-US" sz="2000" dirty="0"/>
              <a:t>）充当显示数据（以</a:t>
            </a:r>
            <a:r>
              <a:rPr lang="en-US" altLang="zh-CN" sz="2000" dirty="0"/>
              <a:t>XML</a:t>
            </a:r>
            <a:r>
              <a:rPr lang="zh-CN" altLang="en-US" sz="2000" dirty="0"/>
              <a:t>充当显示层）</a:t>
            </a:r>
            <a:endParaRPr lang="en-US" altLang="zh-CN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2</a:t>
            </a:r>
            <a:r>
              <a:rPr lang="zh-CN" altLang="en-US" sz="2000" dirty="0"/>
              <a:t>）存储数据（存储层）的功能</a:t>
            </a:r>
            <a:endParaRPr lang="en-US" altLang="zh-CN" sz="2000" dirty="0"/>
          </a:p>
          <a:p>
            <a:r>
              <a:rPr lang="zh-CN" altLang="en-US" sz="2000" dirty="0"/>
              <a:t>（</a:t>
            </a:r>
            <a:r>
              <a:rPr lang="en-US" altLang="zh-CN" sz="2000" dirty="0"/>
              <a:t>3</a:t>
            </a:r>
            <a:r>
              <a:rPr lang="zh-CN" altLang="en-US" sz="2000" dirty="0"/>
              <a:t>）以</a:t>
            </a:r>
            <a:r>
              <a:rPr lang="en-US" altLang="zh-CN" sz="2000" dirty="0"/>
              <a:t>XML</a:t>
            </a:r>
            <a:r>
              <a:rPr lang="zh-CN" altLang="en-US" sz="2000" dirty="0"/>
              <a:t>描述数据，并在联系服务器与系统的其余部分之间传递。</a:t>
            </a:r>
            <a:r>
              <a:rPr lang="en-US" altLang="zh-CN" sz="2000" dirty="0"/>
              <a:t>(</a:t>
            </a:r>
            <a:r>
              <a:rPr lang="zh-CN" altLang="zh-CN" sz="2000" dirty="0"/>
              <a:t>传输数据的一样格式</a:t>
            </a:r>
            <a:r>
              <a:rPr lang="en-US" altLang="zh-CN" sz="2000" dirty="0"/>
              <a:t>)</a:t>
            </a:r>
          </a:p>
          <a:p>
            <a:endParaRPr lang="en-US" altLang="zh-CN" sz="2000" dirty="0"/>
          </a:p>
          <a:p>
            <a:r>
              <a:rPr lang="zh-CN" altLang="en-US" sz="2000" dirty="0"/>
              <a:t>从某种角度讲，</a:t>
            </a:r>
            <a:r>
              <a:rPr lang="en-US" altLang="zh-CN" sz="2000" dirty="0"/>
              <a:t>XML</a:t>
            </a:r>
            <a:r>
              <a:rPr lang="zh-CN" altLang="en-US" sz="2000" dirty="0"/>
              <a:t>是数据封装和消息传递技术。</a:t>
            </a:r>
          </a:p>
          <a:p>
            <a:endParaRPr lang="en-US" altLang="zh-CN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3</a:t>
            </a:r>
            <a:r>
              <a:rPr lang="zh-CN" altLang="en-US" sz="3600" dirty="0"/>
              <a:t>、</a:t>
            </a:r>
            <a:r>
              <a:rPr lang="en-US" altLang="zh-CN" sz="3600" dirty="0"/>
              <a:t>SAX</a:t>
            </a:r>
            <a:r>
              <a:rPr lang="zh-CN" altLang="en-US" sz="3600" dirty="0"/>
              <a:t>解析</a:t>
            </a:r>
            <a:r>
              <a:rPr lang="en-US" altLang="zh-CN" sz="3600" dirty="0"/>
              <a:t>XML</a:t>
            </a:r>
          </a:p>
        </p:txBody>
      </p:sp>
      <p:sp>
        <p:nvSpPr>
          <p:cNvPr id="9219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SAX</a:t>
            </a:r>
            <a:r>
              <a:rPr lang="zh-CN" altLang="en-US" sz="2000" dirty="0"/>
              <a:t>是</a:t>
            </a:r>
            <a:r>
              <a:rPr lang="en-US" altLang="zh-CN" sz="2000" dirty="0"/>
              <a:t>Simple API for XML</a:t>
            </a:r>
            <a:r>
              <a:rPr lang="zh-CN" altLang="en-US" sz="2000" dirty="0"/>
              <a:t>的缩写</a:t>
            </a:r>
            <a:endParaRPr lang="en-US" altLang="zh-CN" sz="2000" dirty="0"/>
          </a:p>
          <a:p>
            <a:r>
              <a:rPr lang="en-US" altLang="zh-CN" sz="2000" dirty="0"/>
              <a:t>SAX </a:t>
            </a:r>
            <a:r>
              <a:rPr lang="zh-CN" altLang="en-US" sz="2000" dirty="0"/>
              <a:t>是读取和操作</a:t>
            </a:r>
            <a:r>
              <a:rPr lang="en-US" sz="2000" dirty="0"/>
              <a:t> </a:t>
            </a:r>
            <a:r>
              <a:rPr lang="en-US" altLang="zh-CN" sz="2000" dirty="0"/>
              <a:t>XML </a:t>
            </a:r>
            <a:r>
              <a:rPr lang="zh-CN" altLang="en-US" sz="2000" dirty="0"/>
              <a:t>数据更快速、更轻量的方法。</a:t>
            </a:r>
            <a:r>
              <a:rPr lang="en-US" altLang="zh-CN" sz="2000" dirty="0"/>
              <a:t>SAX </a:t>
            </a:r>
            <a:r>
              <a:rPr lang="zh-CN" altLang="en-US" sz="2000" dirty="0"/>
              <a:t>允许您在读取文档时处理它，从而不必等待整个文档被存储之后才采取操作。它不涉及</a:t>
            </a:r>
            <a:r>
              <a:rPr lang="en-US" sz="2000" dirty="0"/>
              <a:t> </a:t>
            </a:r>
            <a:r>
              <a:rPr lang="en-US" altLang="zh-CN" sz="2000" dirty="0"/>
              <a:t>DOM </a:t>
            </a:r>
            <a:r>
              <a:rPr lang="zh-CN" altLang="en-US" sz="2000" dirty="0"/>
              <a:t>所必需的开销和概念跳跃。</a:t>
            </a:r>
            <a:r>
              <a:rPr lang="en-US" sz="2000" dirty="0"/>
              <a:t> </a:t>
            </a:r>
            <a:r>
              <a:rPr lang="en-US" altLang="zh-CN" sz="2000" dirty="0"/>
              <a:t>SAX API</a:t>
            </a:r>
            <a:r>
              <a:rPr lang="zh-CN" altLang="en-US" sz="2000" dirty="0"/>
              <a:t>是一个基于事件的</a:t>
            </a:r>
            <a:r>
              <a:rPr lang="en-US" altLang="zh-CN" sz="2000" dirty="0"/>
              <a:t>API </a:t>
            </a:r>
            <a:r>
              <a:rPr lang="zh-CN" altLang="en-US" sz="2000" dirty="0"/>
              <a:t>，适用于处理数据流，即随着数据的流动而依次处理数据。</a:t>
            </a:r>
            <a:r>
              <a:rPr lang="en-US" altLang="zh-CN" sz="2000" dirty="0"/>
              <a:t>SAX API </a:t>
            </a:r>
            <a:r>
              <a:rPr lang="zh-CN" altLang="en-US" sz="2000" dirty="0"/>
              <a:t>在其解析您的文档时发生一定事件的时候会通知您。在您对其响应时，您不作保存的数据将会被抛弃。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3</a:t>
            </a:r>
            <a:r>
              <a:rPr lang="zh-CN" altLang="en-US" sz="3600" dirty="0"/>
              <a:t>、</a:t>
            </a:r>
            <a:r>
              <a:rPr lang="en-US" altLang="zh-CN" sz="3600" dirty="0"/>
              <a:t>SAX</a:t>
            </a:r>
            <a:r>
              <a:rPr lang="zh-CN" altLang="en-US" sz="3600" dirty="0"/>
              <a:t>解析</a:t>
            </a:r>
            <a:r>
              <a:rPr lang="en-US" altLang="zh-CN" sz="3600" dirty="0"/>
              <a:t>XML</a:t>
            </a:r>
          </a:p>
        </p:txBody>
      </p:sp>
      <p:sp>
        <p:nvSpPr>
          <p:cNvPr id="10243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1900" dirty="0"/>
              <a:t>SAX API</a:t>
            </a:r>
            <a:r>
              <a:rPr lang="zh-CN" altLang="en-US" sz="1900" dirty="0"/>
              <a:t>中主要有四种处理事件的接口，它们分别是</a:t>
            </a:r>
            <a:r>
              <a:rPr lang="en-US" altLang="zh-CN" sz="1900" dirty="0" err="1"/>
              <a:t>ContentHandler</a:t>
            </a:r>
            <a:r>
              <a:rPr lang="zh-CN" altLang="en-US" sz="1900" dirty="0"/>
              <a:t>，</a:t>
            </a:r>
            <a:r>
              <a:rPr lang="en-US" altLang="zh-CN" sz="1900" dirty="0" err="1"/>
              <a:t>DTDHandler</a:t>
            </a:r>
            <a:r>
              <a:rPr lang="zh-CN" altLang="en-US" sz="1900" dirty="0"/>
              <a:t>，</a:t>
            </a:r>
            <a:r>
              <a:rPr lang="en-US" sz="1900" dirty="0"/>
              <a:t> </a:t>
            </a:r>
            <a:r>
              <a:rPr lang="en-US" altLang="zh-CN" sz="1900" dirty="0" err="1"/>
              <a:t>EntityResolver</a:t>
            </a:r>
            <a:r>
              <a:rPr lang="en-US" altLang="zh-CN" sz="1900" dirty="0"/>
              <a:t> </a:t>
            </a:r>
            <a:r>
              <a:rPr lang="zh-CN" altLang="en-US" sz="1900" dirty="0"/>
              <a:t>和</a:t>
            </a:r>
            <a:r>
              <a:rPr lang="en-US" sz="1900" dirty="0"/>
              <a:t> </a:t>
            </a:r>
            <a:r>
              <a:rPr lang="en-US" altLang="zh-CN" sz="1900" dirty="0" err="1"/>
              <a:t>ErrorHandler</a:t>
            </a:r>
            <a:r>
              <a:rPr lang="en-US" altLang="zh-CN" sz="1900" dirty="0"/>
              <a:t> </a:t>
            </a:r>
            <a:r>
              <a:rPr lang="zh-CN" altLang="en-US" sz="1900" dirty="0"/>
              <a:t>。实际上只要继承</a:t>
            </a:r>
            <a:r>
              <a:rPr lang="en-US" altLang="zh-CN" sz="1900" dirty="0" err="1"/>
              <a:t>DefaultHandler</a:t>
            </a:r>
            <a:r>
              <a:rPr lang="en-US" altLang="zh-CN" sz="1900" dirty="0"/>
              <a:t> </a:t>
            </a:r>
            <a:r>
              <a:rPr lang="zh-CN" altLang="en-US" sz="1900" dirty="0"/>
              <a:t>类就可以，</a:t>
            </a:r>
            <a:r>
              <a:rPr lang="en-US" altLang="zh-CN" sz="1900" dirty="0" err="1"/>
              <a:t>DefaultHandler</a:t>
            </a:r>
            <a:r>
              <a:rPr lang="zh-CN" altLang="en-US" sz="1900" dirty="0"/>
              <a:t>实现了这四个事件处理器接口，然后提供了每个抽象方法的默认实现。</a:t>
            </a:r>
            <a:endParaRPr lang="en-US" altLang="zh-CN" sz="1900" dirty="0"/>
          </a:p>
          <a:p>
            <a:r>
              <a:rPr lang="en-US" altLang="zh-CN" sz="1900" dirty="0"/>
              <a:t>// </a:t>
            </a:r>
            <a:r>
              <a:rPr lang="zh-CN" altLang="en-US" sz="1900" dirty="0"/>
              <a:t>创建</a:t>
            </a:r>
            <a:r>
              <a:rPr lang="en-US" altLang="zh-CN" sz="1900" dirty="0"/>
              <a:t>SAX</a:t>
            </a:r>
            <a:r>
              <a:rPr lang="zh-CN" altLang="en-US" sz="1900" dirty="0"/>
              <a:t>解析器工厂对象</a:t>
            </a:r>
          </a:p>
          <a:p>
            <a:r>
              <a:rPr lang="en-US" altLang="zh-CN" sz="1900" dirty="0" err="1"/>
              <a:t>SAXParserFactory</a:t>
            </a:r>
            <a:r>
              <a:rPr lang="en-US" altLang="zh-CN" sz="1900" dirty="0"/>
              <a:t> </a:t>
            </a:r>
            <a:r>
              <a:rPr lang="en-US" altLang="zh-CN" sz="1900" dirty="0" err="1"/>
              <a:t>spf</a:t>
            </a:r>
            <a:r>
              <a:rPr lang="en-US" altLang="zh-CN" sz="1900" dirty="0"/>
              <a:t> = </a:t>
            </a:r>
            <a:r>
              <a:rPr lang="en-US" altLang="zh-CN" sz="1900" dirty="0" err="1"/>
              <a:t>SAXParserFactory.newInstance</a:t>
            </a:r>
            <a:r>
              <a:rPr lang="en-US" altLang="zh-CN" sz="1900" dirty="0"/>
              <a:t>();</a:t>
            </a:r>
            <a:endParaRPr lang="zh-CN" altLang="zh-CN" sz="1900" dirty="0"/>
          </a:p>
          <a:p>
            <a:r>
              <a:rPr lang="en-US" altLang="zh-CN" sz="1900" dirty="0"/>
              <a:t>// </a:t>
            </a:r>
            <a:r>
              <a:rPr lang="zh-CN" altLang="en-US" sz="1900" dirty="0"/>
              <a:t>使用解析器工厂创建解析器实例</a:t>
            </a:r>
          </a:p>
          <a:p>
            <a:r>
              <a:rPr lang="en-US" altLang="zh-CN" sz="1900" dirty="0" err="1"/>
              <a:t>SAXParser</a:t>
            </a:r>
            <a:r>
              <a:rPr lang="en-US" altLang="zh-CN" sz="1900" dirty="0"/>
              <a:t> </a:t>
            </a:r>
            <a:r>
              <a:rPr lang="en-US" altLang="zh-CN" sz="1900" dirty="0" err="1"/>
              <a:t>saxParser</a:t>
            </a:r>
            <a:r>
              <a:rPr lang="en-US" altLang="zh-CN" sz="1900" dirty="0"/>
              <a:t> = </a:t>
            </a:r>
            <a:r>
              <a:rPr lang="en-US" altLang="zh-CN" sz="1900" dirty="0" err="1"/>
              <a:t>spf.newSAXParser</a:t>
            </a:r>
            <a:r>
              <a:rPr lang="en-US" altLang="zh-CN" sz="1900" dirty="0"/>
              <a:t>();</a:t>
            </a:r>
            <a:endParaRPr lang="zh-CN" altLang="zh-CN" sz="1900" dirty="0"/>
          </a:p>
          <a:p>
            <a:r>
              <a:rPr lang="en-US" altLang="zh-CN" sz="1900" dirty="0"/>
              <a:t>// </a:t>
            </a:r>
            <a:r>
              <a:rPr lang="zh-CN" altLang="en-US" sz="1900" dirty="0"/>
              <a:t>创建</a:t>
            </a:r>
            <a:r>
              <a:rPr lang="en-US" altLang="zh-CN" sz="1900" dirty="0"/>
              <a:t>SAX</a:t>
            </a:r>
            <a:r>
              <a:rPr lang="zh-CN" altLang="en-US" sz="1900" dirty="0"/>
              <a:t>解析器要使用的事件侦听器对象</a:t>
            </a:r>
          </a:p>
          <a:p>
            <a:r>
              <a:rPr lang="en-US" altLang="zh-CN" sz="1900" dirty="0" err="1"/>
              <a:t>PersonHandler</a:t>
            </a:r>
            <a:r>
              <a:rPr lang="en-US" altLang="zh-CN" sz="1900" dirty="0"/>
              <a:t> handler = </a:t>
            </a:r>
            <a:r>
              <a:rPr lang="zh-CN" altLang="en-US" sz="1900" dirty="0"/>
              <a:t> </a:t>
            </a:r>
            <a:r>
              <a:rPr lang="en-US" altLang="zh-CN" sz="1900" dirty="0"/>
              <a:t>new </a:t>
            </a:r>
            <a:r>
              <a:rPr lang="en-US" altLang="zh-CN" sz="1900" dirty="0" err="1"/>
              <a:t>PersonHandler</a:t>
            </a:r>
            <a:r>
              <a:rPr lang="en-US" altLang="zh-CN" sz="1900" dirty="0"/>
              <a:t>();</a:t>
            </a:r>
            <a:endParaRPr lang="zh-CN" altLang="zh-CN" sz="1900" dirty="0"/>
          </a:p>
          <a:p>
            <a:r>
              <a:rPr lang="en-US" altLang="zh-CN" sz="1900" dirty="0"/>
              <a:t>// </a:t>
            </a:r>
            <a:r>
              <a:rPr lang="zh-CN" altLang="en-US" sz="1900" dirty="0"/>
              <a:t>开始解析文件</a:t>
            </a:r>
          </a:p>
          <a:p>
            <a:r>
              <a:rPr lang="en-US" altLang="zh-CN" sz="1900" dirty="0" err="1"/>
              <a:t>saxParser.parse</a:t>
            </a:r>
            <a:r>
              <a:rPr lang="en-US" altLang="zh-CN" sz="1900"/>
              <a:t>(new </a:t>
            </a:r>
            <a:r>
              <a:rPr lang="en-US" altLang="zh-CN" sz="1900" dirty="0"/>
              <a:t>File(</a:t>
            </a:r>
            <a:r>
              <a:rPr lang="en-US" altLang="zh-CN" sz="1900" dirty="0" err="1"/>
              <a:t>fileName</a:t>
            </a:r>
            <a:r>
              <a:rPr lang="en-US" altLang="zh-CN" sz="1900" dirty="0"/>
              <a:t>), handler);</a:t>
            </a:r>
            <a:endParaRPr lang="zh-CN" altLang="zh-CN" sz="1900" dirty="0"/>
          </a:p>
          <a:p>
            <a:endParaRPr lang="en-US" altLang="zh-CN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4</a:t>
            </a:r>
            <a:r>
              <a:rPr lang="zh-CN" altLang="en-US" sz="3600" dirty="0"/>
              <a:t>、</a:t>
            </a:r>
            <a:r>
              <a:rPr lang="en-US" altLang="zh-CN" sz="3600" dirty="0"/>
              <a:t>DOM</a:t>
            </a:r>
            <a:r>
              <a:rPr lang="zh-CN" altLang="en-US" sz="3600" dirty="0"/>
              <a:t>解析</a:t>
            </a:r>
            <a:r>
              <a:rPr lang="en-US" altLang="zh-CN" sz="3600" dirty="0"/>
              <a:t>XML</a:t>
            </a:r>
          </a:p>
        </p:txBody>
      </p:sp>
      <p:sp>
        <p:nvSpPr>
          <p:cNvPr id="7171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JAVA </a:t>
            </a:r>
            <a:r>
              <a:rPr lang="zh-CN" altLang="en-US" sz="2000" dirty="0"/>
              <a:t>解析</a:t>
            </a:r>
            <a:r>
              <a:rPr lang="en-US" sz="2000" dirty="0"/>
              <a:t> </a:t>
            </a:r>
            <a:r>
              <a:rPr lang="en-US" altLang="zh-CN" sz="2000" dirty="0"/>
              <a:t>XML </a:t>
            </a:r>
            <a:r>
              <a:rPr lang="zh-CN" altLang="en-US" sz="2000" dirty="0"/>
              <a:t>通常有两种方式，</a:t>
            </a:r>
            <a:r>
              <a:rPr lang="en-US" altLang="zh-CN" sz="2000" b="1" dirty="0"/>
              <a:t>DOM </a:t>
            </a:r>
            <a:r>
              <a:rPr lang="zh-CN" altLang="en-US" sz="2000" b="1" dirty="0"/>
              <a:t>和</a:t>
            </a:r>
            <a:r>
              <a:rPr lang="en-US" sz="2000" b="1" dirty="0"/>
              <a:t> </a:t>
            </a:r>
            <a:r>
              <a:rPr lang="en-US" altLang="zh-CN" sz="2000" b="1" dirty="0"/>
              <a:t>SAX</a:t>
            </a:r>
          </a:p>
          <a:p>
            <a:r>
              <a:rPr lang="en-US" altLang="zh-CN" sz="2000" dirty="0"/>
              <a:t>DOM</a:t>
            </a:r>
            <a:r>
              <a:rPr lang="zh-CN" altLang="en-US" sz="2000" dirty="0"/>
              <a:t>：</a:t>
            </a:r>
            <a:r>
              <a:rPr lang="en-US" altLang="zh-CN" sz="2000" dirty="0"/>
              <a:t>Document Object Model</a:t>
            </a:r>
            <a:r>
              <a:rPr lang="zh-CN" altLang="en-US" sz="2000" dirty="0"/>
              <a:t>（文档对象模型）</a:t>
            </a:r>
            <a:endParaRPr lang="en-US" altLang="zh-CN" sz="2000" dirty="0"/>
          </a:p>
          <a:p>
            <a:r>
              <a:rPr lang="en-US" altLang="zh-CN" sz="2000" dirty="0"/>
              <a:t>DOM</a:t>
            </a:r>
            <a:r>
              <a:rPr lang="zh-CN" altLang="en-US" sz="2000" dirty="0"/>
              <a:t>的特性：</a:t>
            </a:r>
          </a:p>
          <a:p>
            <a:r>
              <a:rPr lang="zh-CN" altLang="en-US" sz="2000" dirty="0"/>
              <a:t>定义一组</a:t>
            </a:r>
            <a:r>
              <a:rPr lang="en-US" sz="2000" dirty="0"/>
              <a:t> </a:t>
            </a:r>
            <a:r>
              <a:rPr lang="en-US" altLang="zh-CN" sz="2000" dirty="0"/>
              <a:t>Java </a:t>
            </a:r>
            <a:r>
              <a:rPr lang="zh-CN" altLang="en-US" sz="2000" dirty="0"/>
              <a:t>接口，基于对象，与语言和平台无关将</a:t>
            </a:r>
            <a:r>
              <a:rPr lang="en-US" sz="2000" dirty="0"/>
              <a:t> </a:t>
            </a:r>
            <a:r>
              <a:rPr lang="en-US" altLang="zh-CN" sz="2000" dirty="0"/>
              <a:t>XML </a:t>
            </a:r>
            <a:r>
              <a:rPr lang="zh-CN" altLang="en-US" sz="2000" dirty="0"/>
              <a:t>文档表示为树，在内存中解析和存储</a:t>
            </a:r>
            <a:r>
              <a:rPr lang="en-US" sz="2000" dirty="0"/>
              <a:t> </a:t>
            </a:r>
            <a:r>
              <a:rPr lang="en-US" altLang="zh-CN" sz="2000" dirty="0"/>
              <a:t>XML </a:t>
            </a:r>
            <a:r>
              <a:rPr lang="zh-CN" altLang="en-US" sz="2000" dirty="0"/>
              <a:t>文档，允许随机访问文档的不同部分。</a:t>
            </a:r>
            <a:endParaRPr lang="en-US" altLang="zh-CN" sz="2000" dirty="0"/>
          </a:p>
          <a:p>
            <a:endParaRPr lang="en-US" sz="2000" dirty="0"/>
          </a:p>
          <a:p>
            <a:r>
              <a:rPr lang="en-US" altLang="zh-CN" sz="2000" b="1" dirty="0"/>
              <a:t>DOM</a:t>
            </a:r>
            <a:r>
              <a:rPr lang="zh-CN" altLang="en-US" sz="2000" b="1" dirty="0"/>
              <a:t>解析</a:t>
            </a:r>
            <a:r>
              <a:rPr lang="en-US" altLang="zh-CN" sz="2000" b="1" dirty="0"/>
              <a:t>XML</a:t>
            </a:r>
          </a:p>
          <a:p>
            <a:r>
              <a:rPr lang="en-US" altLang="zh-CN" sz="2000" dirty="0"/>
              <a:t>DOM</a:t>
            </a:r>
            <a:r>
              <a:rPr lang="zh-CN" altLang="en-US" sz="2000" dirty="0"/>
              <a:t>的优点，由于树在内存中是持久的，因此可以修改后更新。它还可以在任何时候在树中上下导航，</a:t>
            </a:r>
            <a:r>
              <a:rPr lang="en-US" altLang="zh-CN" sz="2000" dirty="0"/>
              <a:t>API</a:t>
            </a:r>
            <a:r>
              <a:rPr lang="zh-CN" altLang="en-US" sz="2000" dirty="0"/>
              <a:t>使用起来也较简单。 </a:t>
            </a:r>
            <a:endParaRPr lang="en-US" altLang="zh-CN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4</a:t>
            </a:r>
            <a:r>
              <a:rPr lang="zh-CN" altLang="en-US" sz="3600" dirty="0"/>
              <a:t>、</a:t>
            </a:r>
            <a:r>
              <a:rPr lang="en-US" altLang="zh-CN" sz="3600" dirty="0"/>
              <a:t>DOM</a:t>
            </a:r>
            <a:r>
              <a:rPr lang="zh-CN" altLang="en-US" sz="3600" dirty="0"/>
              <a:t>解析</a:t>
            </a:r>
            <a:r>
              <a:rPr lang="en-US" altLang="zh-CN" sz="3600" dirty="0"/>
              <a:t>XML</a:t>
            </a:r>
          </a:p>
        </p:txBody>
      </p:sp>
      <p:sp>
        <p:nvSpPr>
          <p:cNvPr id="819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b="1" dirty="0"/>
              <a:t>解析步骤：</a:t>
            </a:r>
          </a:p>
          <a:p>
            <a:r>
              <a:rPr lang="en-US" altLang="zh-CN" sz="2000" dirty="0" err="1"/>
              <a:t>DocumentBuilderFactory</a:t>
            </a:r>
            <a:r>
              <a:rPr lang="en-US" altLang="zh-CN" sz="2000" dirty="0"/>
              <a:t> builder = </a:t>
            </a:r>
            <a:r>
              <a:rPr lang="en-US" altLang="zh-CN" sz="2000" dirty="0" err="1"/>
              <a:t>DocumentBuilderFactory.newInstance</a:t>
            </a:r>
            <a:r>
              <a:rPr lang="en-US" altLang="zh-CN" sz="2000" dirty="0"/>
              <a:t>();</a:t>
            </a:r>
            <a:endParaRPr lang="zh-CN" altLang="zh-CN" sz="2000" dirty="0"/>
          </a:p>
          <a:p>
            <a:r>
              <a:rPr lang="en-US" altLang="zh-CN" sz="2000" dirty="0" err="1"/>
              <a:t>DocumentBuilder</a:t>
            </a:r>
            <a:r>
              <a:rPr lang="en-US" altLang="zh-CN" sz="2000" dirty="0"/>
              <a:t> db = </a:t>
            </a:r>
            <a:r>
              <a:rPr lang="en-US" altLang="zh-CN" sz="2000" dirty="0" err="1"/>
              <a:t>builder.newDocumentBuilder</a:t>
            </a:r>
            <a:r>
              <a:rPr lang="en-US" altLang="zh-CN" sz="2000" dirty="0"/>
              <a:t>();</a:t>
            </a:r>
            <a:endParaRPr lang="zh-CN" altLang="zh-CN" sz="2000" dirty="0"/>
          </a:p>
          <a:p>
            <a:r>
              <a:rPr lang="en-US" altLang="zh-CN" sz="2000" dirty="0" err="1"/>
              <a:t>db.parse</a:t>
            </a:r>
            <a:r>
              <a:rPr lang="en-US" altLang="zh-CN" sz="2000" dirty="0"/>
              <a:t>("person.xml");</a:t>
            </a:r>
            <a:endParaRPr lang="zh-CN" altLang="zh-CN" sz="2000" dirty="0"/>
          </a:p>
          <a:p>
            <a:r>
              <a:rPr lang="en-US" altLang="zh-CN" sz="2000" dirty="0" err="1"/>
              <a:t>NodeList</a:t>
            </a:r>
            <a:r>
              <a:rPr lang="en-US" altLang="zh-CN" sz="2000" dirty="0"/>
              <a:t> </a:t>
            </a:r>
            <a:r>
              <a:rPr lang="en-US" altLang="zh-CN" sz="2000" dirty="0" err="1"/>
              <a:t>node_person</a:t>
            </a:r>
            <a:r>
              <a:rPr lang="en-US" altLang="zh-CN" sz="2000" dirty="0"/>
              <a:t> = </a:t>
            </a:r>
            <a:r>
              <a:rPr lang="en-US" altLang="zh-CN" sz="2000" dirty="0" err="1"/>
              <a:t>doc.getElementsByTagName</a:t>
            </a:r>
            <a:r>
              <a:rPr lang="en-US" altLang="zh-CN" sz="2000" dirty="0"/>
              <a:t>("person");</a:t>
            </a:r>
            <a:endParaRPr lang="zh-CN" altLang="zh-CN" sz="2000" dirty="0"/>
          </a:p>
          <a:p>
            <a:endParaRPr lang="en-US" altLang="zh-CN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zh-CN" sz="3600" dirty="0"/>
              <a:t>5</a:t>
            </a:r>
            <a:r>
              <a:rPr lang="zh-CN" altLang="en-US" sz="3600" dirty="0"/>
              <a:t>、</a:t>
            </a:r>
            <a:r>
              <a:rPr lang="en-US" altLang="zh-CN" sz="3600" dirty="0"/>
              <a:t>JDOM</a:t>
            </a:r>
            <a:r>
              <a:rPr lang="zh-CN" altLang="en-US" sz="3600" dirty="0"/>
              <a:t>解析</a:t>
            </a:r>
            <a:r>
              <a:rPr lang="en-US" altLang="zh-CN" sz="3600" dirty="0"/>
              <a:t>XML</a:t>
            </a:r>
          </a:p>
        </p:txBody>
      </p:sp>
      <p:sp>
        <p:nvSpPr>
          <p:cNvPr id="11267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JDOM</a:t>
            </a:r>
            <a:r>
              <a:rPr lang="zh-CN" altLang="en-US" sz="2000" dirty="0"/>
              <a:t>是两位著名的 </a:t>
            </a:r>
            <a:r>
              <a:rPr lang="en-US" altLang="zh-CN" sz="2000" dirty="0"/>
              <a:t>Java </a:t>
            </a:r>
            <a:r>
              <a:rPr lang="zh-CN" altLang="en-US" sz="2000" dirty="0"/>
              <a:t>开发人员兼作者，</a:t>
            </a:r>
            <a:r>
              <a:rPr lang="en-US" altLang="zh-CN" sz="2000" dirty="0"/>
              <a:t>Brett </a:t>
            </a:r>
            <a:r>
              <a:rPr lang="en-US" altLang="zh-CN" sz="2000" dirty="0" err="1"/>
              <a:t>Mclaughlin</a:t>
            </a:r>
            <a:r>
              <a:rPr lang="en-US" altLang="zh-CN" sz="2000" dirty="0"/>
              <a:t> </a:t>
            </a:r>
            <a:r>
              <a:rPr lang="zh-CN" altLang="en-US" sz="2000" dirty="0"/>
              <a:t>和 </a:t>
            </a:r>
            <a:r>
              <a:rPr lang="en-US" altLang="zh-CN" sz="2000" dirty="0"/>
              <a:t>Jason Hunter </a:t>
            </a:r>
            <a:r>
              <a:rPr lang="zh-CN" altLang="en-US" sz="2000" dirty="0"/>
              <a:t>的创作成果， </a:t>
            </a:r>
            <a:r>
              <a:rPr lang="en-US" altLang="zh-CN" sz="2000" dirty="0"/>
              <a:t>2000 </a:t>
            </a:r>
            <a:r>
              <a:rPr lang="zh-CN" altLang="en-US" sz="2000" dirty="0"/>
              <a:t>年初在类似于</a:t>
            </a:r>
            <a:r>
              <a:rPr lang="en-US" altLang="zh-CN" sz="2000" dirty="0"/>
              <a:t>Apache</a:t>
            </a:r>
            <a:r>
              <a:rPr lang="zh-CN" altLang="en-US" sz="2000" dirty="0"/>
              <a:t>协议的许可下，</a:t>
            </a:r>
            <a:r>
              <a:rPr lang="en-US" altLang="zh-CN" sz="2000" dirty="0"/>
              <a:t>JDOM</a:t>
            </a:r>
            <a:r>
              <a:rPr lang="zh-CN" altLang="en-US" sz="2000" dirty="0"/>
              <a:t>作为一个开放源代码项目正式开始研发了。</a:t>
            </a:r>
            <a:endParaRPr lang="en-US" sz="2000" dirty="0"/>
          </a:p>
          <a:p>
            <a:endParaRPr lang="en-US" sz="2000" dirty="0"/>
          </a:p>
          <a:p>
            <a:r>
              <a:rPr lang="en-US" altLang="zh-CN" sz="2000" dirty="0"/>
              <a:t>JDOM </a:t>
            </a:r>
            <a:r>
              <a:rPr lang="zh-CN" altLang="en-US" sz="2000" dirty="0"/>
              <a:t>简化了与</a:t>
            </a:r>
            <a:r>
              <a:rPr lang="en-US" sz="2000" dirty="0"/>
              <a:t> </a:t>
            </a:r>
            <a:r>
              <a:rPr lang="en-US" altLang="zh-CN" sz="2000" dirty="0"/>
              <a:t>XML </a:t>
            </a:r>
            <a:r>
              <a:rPr lang="zh-CN" altLang="en-US" sz="2000" dirty="0"/>
              <a:t>的交互并且比使用</a:t>
            </a:r>
            <a:r>
              <a:rPr lang="en-US" sz="2000" dirty="0"/>
              <a:t> </a:t>
            </a:r>
            <a:r>
              <a:rPr lang="en-US" altLang="zh-CN" sz="2000" dirty="0"/>
              <a:t>DOM </a:t>
            </a:r>
            <a:r>
              <a:rPr lang="zh-CN" altLang="en-US" sz="2000" dirty="0"/>
              <a:t>实现更快，</a:t>
            </a:r>
            <a:r>
              <a:rPr lang="en-US" altLang="zh-CN" sz="2000" dirty="0"/>
              <a:t>JDOM </a:t>
            </a:r>
            <a:r>
              <a:rPr lang="zh-CN" altLang="en-US" sz="2000" dirty="0"/>
              <a:t>与</a:t>
            </a:r>
            <a:r>
              <a:rPr lang="en-US" sz="2000" dirty="0"/>
              <a:t> </a:t>
            </a:r>
            <a:r>
              <a:rPr lang="en-US" altLang="zh-CN" sz="2000" dirty="0"/>
              <a:t>DOM </a:t>
            </a:r>
            <a:r>
              <a:rPr lang="zh-CN" altLang="en-US" sz="2000" dirty="0"/>
              <a:t>主要有两方面不同。首先，</a:t>
            </a:r>
            <a:r>
              <a:rPr lang="en-US" altLang="zh-CN" sz="2000" dirty="0"/>
              <a:t>JDOM </a:t>
            </a:r>
            <a:r>
              <a:rPr lang="zh-CN" altLang="en-US" sz="2000" dirty="0"/>
              <a:t>仅使用具体类而不使用接口。这在某些方面简化了</a:t>
            </a:r>
            <a:r>
              <a:rPr lang="en-US" sz="2000" dirty="0"/>
              <a:t> </a:t>
            </a:r>
            <a:r>
              <a:rPr lang="en-US" altLang="zh-CN" sz="2000" dirty="0"/>
              <a:t>API</a:t>
            </a:r>
            <a:r>
              <a:rPr lang="zh-CN" altLang="en-US" sz="2000" dirty="0"/>
              <a:t>，但是也限制了灵活性。第二，</a:t>
            </a:r>
            <a:r>
              <a:rPr lang="en-US" altLang="zh-CN" sz="2000" dirty="0"/>
              <a:t>API </a:t>
            </a:r>
            <a:r>
              <a:rPr lang="zh-CN" altLang="en-US" sz="2000" dirty="0"/>
              <a:t>大量使用了</a:t>
            </a:r>
            <a:r>
              <a:rPr lang="en-US" sz="2000" dirty="0"/>
              <a:t> </a:t>
            </a:r>
            <a:r>
              <a:rPr lang="en-US" altLang="zh-CN" sz="2000" dirty="0"/>
              <a:t>Collections </a:t>
            </a:r>
            <a:r>
              <a:rPr lang="zh-CN" altLang="en-US" sz="2000" dirty="0"/>
              <a:t>类，简化了那些已经熟悉这些类的</a:t>
            </a:r>
            <a:r>
              <a:rPr lang="en-US" sz="2000" dirty="0"/>
              <a:t> </a:t>
            </a:r>
            <a:r>
              <a:rPr lang="en-US" altLang="zh-CN" sz="2000" dirty="0"/>
              <a:t>Java </a:t>
            </a:r>
            <a:r>
              <a:rPr lang="zh-CN" altLang="en-US" sz="2000" dirty="0"/>
              <a:t>开发者的使用。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下载地址：</a:t>
            </a:r>
            <a:endParaRPr lang="en-US" altLang="zh-CN" sz="2000" dirty="0"/>
          </a:p>
          <a:p>
            <a:r>
              <a:rPr lang="en-US" altLang="zh-CN" sz="2000" dirty="0"/>
              <a:t>http://www.jdom.org/downloads/index.html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codingk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01章 Java开发入门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codingke</Template>
  <TotalTime>5911</TotalTime>
  <Words>1597</Words>
  <Application>Microsoft Macintosh PowerPoint</Application>
  <PresentationFormat>自定义</PresentationFormat>
  <Paragraphs>194</Paragraphs>
  <Slides>20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黑体</vt:lpstr>
      <vt:lpstr>宋体</vt:lpstr>
      <vt:lpstr>微软雅黑</vt:lpstr>
      <vt:lpstr>Arial</vt:lpstr>
      <vt:lpstr>Calibri</vt:lpstr>
      <vt:lpstr>1_codingke</vt:lpstr>
      <vt:lpstr>第01章 Java开发入门</vt:lpstr>
      <vt:lpstr>第17章：XML与JSON</vt:lpstr>
      <vt:lpstr>课程大纲</vt:lpstr>
      <vt:lpstr>1、什么是XML</vt:lpstr>
      <vt:lpstr>2、XML的用途</vt:lpstr>
      <vt:lpstr>3、SAX解析XML</vt:lpstr>
      <vt:lpstr>3、SAX解析XML</vt:lpstr>
      <vt:lpstr>4、DOM解析XML</vt:lpstr>
      <vt:lpstr>4、DOM解析XML</vt:lpstr>
      <vt:lpstr>5、JDOM解析XML</vt:lpstr>
      <vt:lpstr>5、JDOM解析XML</vt:lpstr>
      <vt:lpstr>6、DOM4J解析XML</vt:lpstr>
      <vt:lpstr>6、DOM4J解析XML</vt:lpstr>
      <vt:lpstr>7、通过对象生成XML文件</vt:lpstr>
      <vt:lpstr>8、各种解析方法比较</vt:lpstr>
      <vt:lpstr>9、JSON</vt:lpstr>
      <vt:lpstr>10、GSON组件的使用</vt:lpstr>
      <vt:lpstr>10、GSON组件的使用</vt:lpstr>
      <vt:lpstr>11、XML与JSON的比较</vt:lpstr>
      <vt:lpstr>总结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Windows 用户</dc:creator>
  <cp:lastModifiedBy>li defeng</cp:lastModifiedBy>
  <cp:revision>58</cp:revision>
  <dcterms:created xsi:type="dcterms:W3CDTF">2014-03-25T02:54:00Z</dcterms:created>
  <dcterms:modified xsi:type="dcterms:W3CDTF">2019-11-17T15:35:37Z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2052-10.1.0.6489</vt:lpwstr>
  </property>
</Properties>
</file>

<file path=docProps/thumbnail.jpeg>
</file>